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997" r:id="rId3"/>
    <p:sldId id="968" r:id="rId4"/>
    <p:sldId id="1003" r:id="rId5"/>
    <p:sldId id="970" r:id="rId6"/>
    <p:sldId id="973" r:id="rId7"/>
    <p:sldId id="981" r:id="rId8"/>
    <p:sldId id="994" r:id="rId9"/>
    <p:sldId id="1005" r:id="rId10"/>
    <p:sldId id="995" r:id="rId11"/>
    <p:sldId id="1004" r:id="rId12"/>
    <p:sldId id="998" r:id="rId13"/>
    <p:sldId id="980" r:id="rId14"/>
    <p:sldId id="1009" r:id="rId15"/>
    <p:sldId id="1008" r:id="rId16"/>
    <p:sldId id="1006" r:id="rId17"/>
  </p:sldIdLst>
  <p:sldSz cx="9144000" cy="6858000" type="screen4x3"/>
  <p:notesSz cx="9144000" cy="6858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8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c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404B"/>
    <a:srgbClr val="67676C"/>
    <a:srgbClr val="AE1831"/>
    <a:srgbClr val="002060"/>
    <a:srgbClr val="133984"/>
    <a:srgbClr val="AE1845"/>
    <a:srgbClr val="AE4845"/>
    <a:srgbClr val="AC4845"/>
    <a:srgbClr val="AC4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41" autoAdjust="0"/>
  </p:normalViewPr>
  <p:slideViewPr>
    <p:cSldViewPr showGuides="1">
      <p:cViewPr>
        <p:scale>
          <a:sx n="84" d="100"/>
          <a:sy n="84" d="100"/>
        </p:scale>
        <p:origin x="-965" y="115"/>
      </p:cViewPr>
      <p:guideLst>
        <p:guide orient="horz" pos="88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54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8241AE-6679-41C3-B90A-211E01896B9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65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图片 13" descr="Untitled-1_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1038" y="293688"/>
            <a:ext cx="1497012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研究生院研究生教育服务中心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92163"/>
            <a:ext cx="9144000" cy="0"/>
          </a:xfrm>
          <a:prstGeom prst="line">
            <a:avLst/>
          </a:prstGeom>
          <a:ln w="47625">
            <a:gradFill flip="none" rotWithShape="1">
              <a:gsLst>
                <a:gs pos="33000">
                  <a:srgbClr val="AC4A45"/>
                </a:gs>
                <a:gs pos="100000">
                  <a:schemeClr val="accent6">
                    <a:alpha val="1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388490" y="6188075"/>
            <a:ext cx="3755510" cy="0"/>
          </a:xfrm>
          <a:prstGeom prst="line">
            <a:avLst/>
          </a:prstGeom>
          <a:ln w="47625">
            <a:gradFill flip="none" rotWithShape="1">
              <a:gsLst>
                <a:gs pos="33000">
                  <a:srgbClr val="AC4A45"/>
                </a:gs>
                <a:gs pos="100000">
                  <a:schemeClr val="accent6">
                    <a:alpha val="1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7" name="Picture 8" descr="红色系校徽标准版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388" y="152400"/>
            <a:ext cx="75565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Untitled-1_副本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93775" y="288925"/>
            <a:ext cx="140335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6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958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30530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5102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9674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蓝色系校徽标准版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9950" y="1279525"/>
            <a:ext cx="4864100" cy="487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 descr="红色系校徽展开式.png"/>
          <p:cNvPicPr>
            <a:picLocks noChangeAspect="1"/>
          </p:cNvPicPr>
          <p:nvPr/>
        </p:nvPicPr>
        <p:blipFill>
          <a:blip r:embed="rId14" cstate="print"/>
          <a:srcRect b="-2881"/>
          <a:stretch>
            <a:fillRect/>
          </a:stretch>
        </p:blipFill>
        <p:spPr>
          <a:xfrm>
            <a:off x="1042988" y="152400"/>
            <a:ext cx="2101850" cy="790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" name="Group 4"/>
          <p:cNvGrpSpPr/>
          <p:nvPr userDrawn="1"/>
        </p:nvGrpSpPr>
        <p:grpSpPr>
          <a:xfrm>
            <a:off x="6240463" y="193675"/>
            <a:ext cx="2903537" cy="625475"/>
            <a:chOff x="0" y="0"/>
            <a:chExt cx="2902937" cy="625068"/>
          </a:xfrm>
        </p:grpSpPr>
        <p:pic>
          <p:nvPicPr>
            <p:cNvPr id="2055" name="Picture 2"/>
            <p:cNvPicPr>
              <a:picLocks noChangeAspect="1"/>
            </p:cNvPicPr>
            <p:nvPr userDrawn="1"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4761" y="0"/>
              <a:ext cx="1439565" cy="487046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1"/>
              </a:outerShdw>
            </a:effectLst>
          </p:spPr>
        </p:pic>
        <p:pic>
          <p:nvPicPr>
            <p:cNvPr id="2056" name="Picture 3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1453850" y="1587"/>
              <a:ext cx="1439564" cy="47911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1"/>
              </a:outerShdw>
            </a:effectLst>
          </p:spPr>
        </p:pic>
        <p:grpSp>
          <p:nvGrpSpPr>
            <p:cNvPr id="2057" name="Group 7"/>
            <p:cNvGrpSpPr/>
            <p:nvPr userDrawn="1"/>
          </p:nvGrpSpPr>
          <p:grpSpPr>
            <a:xfrm>
              <a:off x="0" y="480700"/>
              <a:ext cx="2902937" cy="144368"/>
              <a:chOff x="0" y="0"/>
              <a:chExt cx="2902937" cy="144368"/>
            </a:xfrm>
          </p:grpSpPr>
          <p:sp>
            <p:nvSpPr>
              <p:cNvPr id="2058" name="Text Box 1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1896</a:t>
                </a:r>
              </a:p>
            </p:txBody>
          </p:sp>
          <p:sp>
            <p:nvSpPr>
              <p:cNvPr id="2059" name="Text Box 16"/>
              <p:cNvSpPr txBox="1">
                <a:spLocks noChangeArrowheads="1"/>
              </p:cNvSpPr>
              <p:nvPr/>
            </p:nvSpPr>
            <p:spPr bwMode="auto">
              <a:xfrm>
                <a:off x="722163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1920</a:t>
                </a:r>
              </a:p>
            </p:txBody>
          </p:sp>
          <p:sp>
            <p:nvSpPr>
              <p:cNvPr id="2060" name="Text Box 17"/>
              <p:cNvSpPr txBox="1">
                <a:spLocks noChangeArrowheads="1"/>
              </p:cNvSpPr>
              <p:nvPr/>
            </p:nvSpPr>
            <p:spPr bwMode="auto">
              <a:xfrm>
                <a:off x="1449087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1987</a:t>
                </a:r>
              </a:p>
            </p:txBody>
          </p:sp>
          <p:sp>
            <p:nvSpPr>
              <p:cNvPr id="2061" name="Text Box 18"/>
              <p:cNvSpPr txBox="1">
                <a:spLocks noChangeArrowheads="1"/>
              </p:cNvSpPr>
              <p:nvPr/>
            </p:nvSpPr>
            <p:spPr bwMode="auto">
              <a:xfrm>
                <a:off x="2176012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2006</a:t>
                </a:r>
              </a:p>
            </p:txBody>
          </p:sp>
        </p:grpSp>
      </p:grpSp>
      <p:pic>
        <p:nvPicPr>
          <p:cNvPr id="2053" name="Picture 25" descr="红色系校徽标准版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9388" y="152400"/>
            <a:ext cx="755650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5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958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30530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5102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9674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.sjtu.edu.cn/info/1209/3784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s.sjtu.edu.cn/xxfw/bgxz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971600" y="138885"/>
            <a:ext cx="6732588" cy="579438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3200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2" name="TextBox 3"/>
          <p:cNvSpPr txBox="1"/>
          <p:nvPr/>
        </p:nvSpPr>
        <p:spPr>
          <a:xfrm>
            <a:off x="827584" y="2204864"/>
            <a:ext cx="7181989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  <a:spcBef>
                <a:spcPts val="1200"/>
              </a:spcBef>
              <a:buClrTx/>
              <a:buFont typeface="Wingdings" panose="05000000000000000000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研究生教育服务中心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50000"/>
              </a:lnSpc>
              <a:spcBef>
                <a:spcPts val="1200"/>
              </a:spcBef>
              <a:buClrTx/>
              <a:buFont typeface="Wingdings" panose="05000000000000000000" charset="0"/>
            </a:pPr>
            <a:r>
              <a:rPr lang="zh-CN" altLang="en-US" sz="4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办理各类事务服务安排</a:t>
            </a:r>
            <a:endParaRPr lang="en-US" altLang="zh-CN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14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544" y="88955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火车票优惠卡自助充值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859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陈瑞球楼一楼门卫值班室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闵行校区学生服务中心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新上院（南门）一楼大厅门卫值班处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徐汇校区学生服务中心（法学院东侧）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医学院研究生分院设有充值点，具体由医学院通知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203848" y="214517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+mj-lt"/>
                <a:ea typeface="+mj-ea"/>
              </a:rPr>
              <a:t>三、</a:t>
            </a:r>
            <a:r>
              <a:rPr lang="zh-CN" altLang="en-US" sz="2800" dirty="0">
                <a:solidFill>
                  <a:srgbClr val="002060"/>
                </a:solidFill>
                <a:latin typeface="+mj-lt"/>
                <a:ea typeface="+mj-ea"/>
              </a:rPr>
              <a:t>接收各类纸质</a:t>
            </a:r>
            <a:r>
              <a:rPr lang="zh-CN" altLang="en-US" sz="2800" dirty="0" smtClean="0">
                <a:solidFill>
                  <a:srgbClr val="002060"/>
                </a:solidFill>
                <a:latin typeface="+mj-lt"/>
                <a:ea typeface="+mj-ea"/>
              </a:rPr>
              <a:t>材料及清单</a:t>
            </a:r>
            <a:endParaRPr lang="zh-CN" altLang="en-US" sz="28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63849"/>
              </p:ext>
            </p:extLst>
          </p:nvPr>
        </p:nvGraphicFramePr>
        <p:xfrm>
          <a:off x="755576" y="1484784"/>
          <a:ext cx="6768752" cy="3032120"/>
        </p:xfrm>
        <a:graphic>
          <a:graphicData uri="http://schemas.openxmlformats.org/drawingml/2006/table">
            <a:tbl>
              <a:tblPr/>
              <a:tblGrid>
                <a:gridCol w="720080"/>
                <a:gridCol w="2813266"/>
                <a:gridCol w="1507214"/>
                <a:gridCol w="1728192"/>
              </a:tblGrid>
              <a:tr h="54208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纸质材料条目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接收时间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周转时限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07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各办公室带回闵行相关纸质</a:t>
                      </a:r>
                      <a:r>
                        <a:rPr kumimoji="0" lang="zh-CN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材料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周一至周五    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8:00--17:30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小时内将材料</a:t>
                      </a: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转至相关部门</a:t>
                      </a: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49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各办公室带徐汇相关纸质</a:t>
                      </a:r>
                      <a:r>
                        <a:rPr kumimoji="0" lang="zh-CN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材料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3547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其他纸质材料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845" marR="64845" marT="9006" marB="90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8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544" y="105273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</a:rPr>
              <a:t>接</a:t>
            </a:r>
            <a:r>
              <a:rPr lang="zh-CN" altLang="en-US" sz="2800" dirty="0" smtClean="0">
                <a:solidFill>
                  <a:srgbClr val="002060"/>
                </a:solidFill>
              </a:rPr>
              <a:t>收各类纸质材料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848" y="21590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三、</a:t>
            </a:r>
            <a:r>
              <a:rPr lang="zh-CN" altLang="en-US" sz="2800" dirty="0">
                <a:solidFill>
                  <a:srgbClr val="002060"/>
                </a:solidFill>
              </a:rPr>
              <a:t>接收各类纸质</a:t>
            </a:r>
            <a:r>
              <a:rPr lang="zh-CN" altLang="en-US" sz="2800" dirty="0" smtClean="0">
                <a:solidFill>
                  <a:srgbClr val="002060"/>
                </a:solidFill>
              </a:rPr>
              <a:t>材料及清单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2" y="1834946"/>
            <a:ext cx="785996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接收时间：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周一</a:t>
            </a:r>
            <a:r>
              <a:rPr lang="zh-CN" altLang="en-US" sz="2000" dirty="0">
                <a:solidFill>
                  <a:schemeClr val="tx1"/>
                </a:solidFill>
              </a:rPr>
              <a:t>至周五</a:t>
            </a:r>
            <a:r>
              <a:rPr lang="en-US" altLang="zh-CN" sz="2000" dirty="0">
                <a:solidFill>
                  <a:schemeClr val="tx1"/>
                </a:solidFill>
              </a:rPr>
              <a:t>8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</a:rPr>
              <a:t>00-17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30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接收地点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闵行校区陈瑞球楼</a:t>
            </a:r>
            <a:r>
              <a:rPr lang="en-US" altLang="zh-CN" sz="2000" dirty="0" smtClean="0">
                <a:solidFill>
                  <a:schemeClr val="tx1"/>
                </a:solidFill>
              </a:rPr>
              <a:t>328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徐汇校区新上院</a:t>
            </a:r>
            <a:r>
              <a:rPr lang="en-US" altLang="zh-CN" sz="2000" dirty="0" smtClean="0">
                <a:solidFill>
                  <a:schemeClr val="tx1"/>
                </a:solidFill>
              </a:rPr>
              <a:t>502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80012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Book Antiqua" pitchFamily="18" charset="0"/>
              </a:rPr>
              <a:t>2020</a:t>
            </a: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级非在华国际研究生申请</a:t>
            </a:r>
            <a:r>
              <a:rPr lang="en-US" altLang="zh-CN" sz="2800" dirty="0" smtClean="0">
                <a:solidFill>
                  <a:srgbClr val="002060"/>
                </a:solidFill>
                <a:latin typeface="Book Antiqua" pitchFamily="18" charset="0"/>
              </a:rPr>
              <a:t>《</a:t>
            </a: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在读证明</a:t>
            </a:r>
            <a:r>
              <a:rPr lang="en-US" altLang="zh-CN" sz="2800" dirty="0" smtClean="0">
                <a:solidFill>
                  <a:srgbClr val="002060"/>
                </a:solidFill>
                <a:latin typeface="Book Antiqua" pitchFamily="18" charset="0"/>
              </a:rPr>
              <a:t>》</a:t>
            </a: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的流程：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1</a:t>
            </a:r>
            <a:r>
              <a:rPr lang="zh-CN" altLang="en-US" sz="1800" dirty="0" smtClean="0">
                <a:solidFill>
                  <a:schemeClr val="tx1"/>
                </a:solidFill>
              </a:rPr>
              <a:t>、</a:t>
            </a:r>
            <a:r>
              <a:rPr lang="en-US" altLang="zh-CN" sz="1800" dirty="0" smtClean="0">
                <a:solidFill>
                  <a:schemeClr val="tx1"/>
                </a:solidFill>
              </a:rPr>
              <a:t>2020</a:t>
            </a:r>
            <a:r>
              <a:rPr lang="zh-CN" altLang="en-US" sz="1800" dirty="0" smtClean="0">
                <a:solidFill>
                  <a:schemeClr val="tx1"/>
                </a:solidFill>
              </a:rPr>
              <a:t>级非在华国际学生向所在学院提出申请，并告知申请目的；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2</a:t>
            </a:r>
            <a:r>
              <a:rPr lang="zh-CN" altLang="en-US" sz="1800" dirty="0" smtClean="0">
                <a:solidFill>
                  <a:schemeClr val="tx1"/>
                </a:solidFill>
              </a:rPr>
              <a:t>、由学院审核学生在学状态（是否正常上课等），并发送邮件至研究生教育服务中心（</a:t>
            </a:r>
            <a:r>
              <a:rPr lang="en-US" altLang="zh-CN" sz="1800" dirty="0" smtClean="0">
                <a:solidFill>
                  <a:schemeClr val="tx1"/>
                </a:solidFill>
              </a:rPr>
              <a:t>gs328502@sjtu.edu.cn</a:t>
            </a:r>
            <a:r>
              <a:rPr lang="zh-CN" altLang="en-US" sz="1800" dirty="0" smtClean="0">
                <a:solidFill>
                  <a:schemeClr val="tx1"/>
                </a:solidFill>
              </a:rPr>
              <a:t>）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/>
                </a:solidFill>
              </a:rPr>
              <a:t>邮件名称“申请在读证明</a:t>
            </a:r>
            <a:r>
              <a:rPr lang="en-US" altLang="zh-CN" sz="1800" dirty="0" smtClean="0">
                <a:solidFill>
                  <a:schemeClr val="tx1"/>
                </a:solidFill>
              </a:rPr>
              <a:t>+</a:t>
            </a:r>
            <a:r>
              <a:rPr lang="zh-CN" altLang="en-US" sz="1800" dirty="0" smtClean="0">
                <a:solidFill>
                  <a:schemeClr val="tx1"/>
                </a:solidFill>
              </a:rPr>
              <a:t>学号</a:t>
            </a:r>
            <a:r>
              <a:rPr lang="en-US" altLang="zh-CN" sz="1800" dirty="0" smtClean="0">
                <a:solidFill>
                  <a:schemeClr val="tx1"/>
                </a:solidFill>
              </a:rPr>
              <a:t>+</a:t>
            </a:r>
            <a:r>
              <a:rPr lang="zh-CN" altLang="en-US" sz="1800" dirty="0" smtClean="0">
                <a:solidFill>
                  <a:schemeClr val="tx1"/>
                </a:solidFill>
              </a:rPr>
              <a:t>姓名”，邮件正文写明：申请学生的学院、学号、姓名及申请用途及学生接收邮箱；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3</a:t>
            </a:r>
            <a:r>
              <a:rPr lang="zh-CN" altLang="en-US" sz="1800" dirty="0" smtClean="0">
                <a:solidFill>
                  <a:schemeClr val="tx1"/>
                </a:solidFill>
              </a:rPr>
              <a:t>、研究生院研究生教育服务中心收到学院申请后，在三个工作日内完成制作，将电子版</a:t>
            </a:r>
            <a:r>
              <a:rPr lang="en-US" altLang="zh-CN" sz="1800" dirty="0" smtClean="0">
                <a:solidFill>
                  <a:schemeClr val="tx1"/>
                </a:solidFill>
              </a:rPr>
              <a:t>《</a:t>
            </a:r>
            <a:r>
              <a:rPr lang="zh-CN" altLang="en-US" sz="1800" dirty="0" smtClean="0">
                <a:solidFill>
                  <a:schemeClr val="tx1"/>
                </a:solidFill>
              </a:rPr>
              <a:t>在读证明</a:t>
            </a:r>
            <a:r>
              <a:rPr lang="en-US" altLang="zh-CN" sz="1800" dirty="0" smtClean="0">
                <a:solidFill>
                  <a:schemeClr val="tx1"/>
                </a:solidFill>
              </a:rPr>
              <a:t>》</a:t>
            </a:r>
            <a:r>
              <a:rPr lang="zh-CN" altLang="en-US" sz="1800" dirty="0" smtClean="0">
                <a:solidFill>
                  <a:schemeClr val="tx1"/>
                </a:solidFill>
              </a:rPr>
              <a:t>发送至学生邮箱，同时抄送学院负责老师邮箱。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4</a:t>
            </a:r>
            <a:r>
              <a:rPr lang="zh-CN" altLang="en-US" sz="1800" dirty="0" smtClean="0">
                <a:solidFill>
                  <a:schemeClr val="tx1"/>
                </a:solidFill>
              </a:rPr>
              <a:t>、学生如需纸质版</a:t>
            </a:r>
            <a:r>
              <a:rPr lang="en-US" altLang="zh-CN" sz="1800" dirty="0" smtClean="0">
                <a:solidFill>
                  <a:schemeClr val="tx1"/>
                </a:solidFill>
              </a:rPr>
              <a:t>《</a:t>
            </a:r>
            <a:r>
              <a:rPr lang="zh-CN" altLang="en-US" sz="1800" dirty="0" smtClean="0">
                <a:solidFill>
                  <a:schemeClr val="tx1"/>
                </a:solidFill>
              </a:rPr>
              <a:t>在读证明</a:t>
            </a:r>
            <a:r>
              <a:rPr lang="en-US" altLang="zh-CN" sz="1800" dirty="0" smtClean="0">
                <a:solidFill>
                  <a:schemeClr val="tx1"/>
                </a:solidFill>
              </a:rPr>
              <a:t>》</a:t>
            </a:r>
            <a:r>
              <a:rPr lang="zh-CN" altLang="en-US" sz="1800" dirty="0" smtClean="0">
                <a:solidFill>
                  <a:schemeClr val="tx1"/>
                </a:solidFill>
              </a:rPr>
              <a:t>，请学院可安排人至研究生教育服务中心（闵行陈瑞球楼</a:t>
            </a:r>
            <a:r>
              <a:rPr lang="en-US" altLang="zh-CN" sz="1800" dirty="0" smtClean="0">
                <a:solidFill>
                  <a:schemeClr val="tx1"/>
                </a:solidFill>
              </a:rPr>
              <a:t>328</a:t>
            </a:r>
            <a:r>
              <a:rPr lang="zh-CN" altLang="en-US" sz="1800" dirty="0" smtClean="0">
                <a:solidFill>
                  <a:schemeClr val="tx1"/>
                </a:solidFill>
              </a:rPr>
              <a:t>室、徐汇新上院</a:t>
            </a:r>
            <a:r>
              <a:rPr lang="en-US" altLang="zh-CN" sz="1800" dirty="0" smtClean="0">
                <a:solidFill>
                  <a:schemeClr val="tx1"/>
                </a:solidFill>
              </a:rPr>
              <a:t>502</a:t>
            </a:r>
            <a:r>
              <a:rPr lang="zh-CN" altLang="en-US" sz="1800" dirty="0" smtClean="0">
                <a:solidFill>
                  <a:schemeClr val="tx1"/>
                </a:solidFill>
              </a:rPr>
              <a:t>室）领取，代领人需携带本人工作证或学生证等有效证件。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5</a:t>
            </a:r>
            <a:r>
              <a:rPr lang="zh-CN" altLang="en-US" sz="1800" dirty="0" smtClean="0">
                <a:solidFill>
                  <a:schemeClr val="tx1"/>
                </a:solidFill>
              </a:rPr>
              <a:t>、其他年级国际研究生以及</a:t>
            </a:r>
            <a:r>
              <a:rPr lang="en-US" altLang="zh-CN" sz="1800" dirty="0" smtClean="0">
                <a:solidFill>
                  <a:schemeClr val="tx1"/>
                </a:solidFill>
              </a:rPr>
              <a:t>2020</a:t>
            </a:r>
            <a:r>
              <a:rPr lang="zh-CN" altLang="en-US" sz="1800" dirty="0" smtClean="0">
                <a:solidFill>
                  <a:schemeClr val="tx1"/>
                </a:solidFill>
              </a:rPr>
              <a:t>级目前在校国际研究生申请</a:t>
            </a:r>
            <a:r>
              <a:rPr lang="en-US" altLang="zh-CN" sz="1800" dirty="0" smtClean="0">
                <a:solidFill>
                  <a:schemeClr val="tx1"/>
                </a:solidFill>
              </a:rPr>
              <a:t>《</a:t>
            </a:r>
            <a:r>
              <a:rPr lang="zh-CN" altLang="en-US" sz="1800" dirty="0" smtClean="0">
                <a:solidFill>
                  <a:schemeClr val="tx1"/>
                </a:solidFill>
              </a:rPr>
              <a:t>在读证明</a:t>
            </a:r>
            <a:r>
              <a:rPr lang="en-US" altLang="zh-CN" sz="1800" dirty="0" smtClean="0">
                <a:solidFill>
                  <a:schemeClr val="tx1"/>
                </a:solidFill>
              </a:rPr>
              <a:t>》</a:t>
            </a:r>
            <a:r>
              <a:rPr lang="zh-CN" altLang="en-US" sz="1800" dirty="0" smtClean="0">
                <a:solidFill>
                  <a:schemeClr val="tx1"/>
                </a:solidFill>
              </a:rPr>
              <a:t>的流程依旧，具体请参照：</a:t>
            </a:r>
            <a:r>
              <a:rPr lang="en-US" altLang="zh-CN" sz="1800" dirty="0" smtClean="0">
                <a:solidFill>
                  <a:schemeClr val="tx1"/>
                </a:solidFill>
                <a:hlinkClick r:id="rId2"/>
              </a:rPr>
              <a:t>https://www.gs.sjtu.edu.cn/info/1209/3784.htm</a:t>
            </a:r>
            <a:r>
              <a:rPr lang="zh-CN" altLang="en-US" sz="1800" dirty="0" smtClean="0">
                <a:solidFill>
                  <a:schemeClr val="tx1"/>
                </a:solidFill>
              </a:rPr>
              <a:t>。</a:t>
            </a:r>
            <a:endParaRPr lang="zh-CN" altLang="en-US" sz="2000" u="sng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2606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四、线上办理</a:t>
            </a:r>
            <a:endParaRPr lang="zh-CN" altLang="en-US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472" y="1196752"/>
            <a:ext cx="7859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研究生教育服务中心联系方式：</a:t>
            </a:r>
            <a:endParaRPr lang="en-US" altLang="zh-C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服务电话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021--34205105 </a:t>
            </a:r>
            <a:r>
              <a:rPr lang="zh-CN" altLang="en-US" sz="2000" dirty="0" smtClean="0">
                <a:solidFill>
                  <a:schemeClr val="tx1"/>
                </a:solidFill>
              </a:rPr>
              <a:t>（闵行）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021--62932863</a:t>
            </a:r>
            <a:r>
              <a:rPr lang="zh-CN" altLang="en-US" sz="2000" dirty="0" smtClean="0">
                <a:solidFill>
                  <a:schemeClr val="tx1"/>
                </a:solidFill>
              </a:rPr>
              <a:t>（徐汇）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公共邮箱：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gs328502@sjtu.edu.cn</a:t>
            </a:r>
          </a:p>
          <a:p>
            <a:pPr>
              <a:lnSpc>
                <a:spcPct val="150000"/>
              </a:lnSpc>
            </a:pPr>
            <a:endParaRPr lang="zh-CN" altLang="en-US" sz="2400" u="sng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2606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四、线上办理</a:t>
            </a:r>
            <a:endParaRPr lang="zh-CN" altLang="en-US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420888"/>
            <a:ext cx="7632848" cy="81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2060"/>
                </a:solidFill>
                <a:latin typeface="Book Antiqua" pitchFamily="18" charset="0"/>
              </a:rPr>
              <a:t>感谢各位老师辛勤付出和大力支持！</a:t>
            </a:r>
            <a:endParaRPr lang="zh-CN" altLang="en-US" sz="36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619672" y="1916832"/>
            <a:ext cx="658934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+mn-lt"/>
              </a:rPr>
              <a:t>一、服务安排</a:t>
            </a:r>
            <a:endParaRPr lang="en-US" altLang="zh-CN" sz="28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2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</a:t>
            </a:r>
            <a:r>
              <a:rPr lang="zh-CN" altLang="en-US" sz="2800" dirty="0">
                <a:solidFill>
                  <a:srgbClr val="002060"/>
                </a:solidFill>
              </a:rPr>
              <a:t>办理各类证明及流程</a:t>
            </a:r>
            <a:endParaRPr lang="en-US" altLang="zh-CN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三、接收</a:t>
            </a:r>
            <a:r>
              <a:rPr lang="zh-CN" altLang="en-US" sz="2800" dirty="0">
                <a:solidFill>
                  <a:srgbClr val="002060"/>
                </a:solidFill>
              </a:rPr>
              <a:t>各类纸质</a:t>
            </a:r>
            <a:r>
              <a:rPr lang="zh-CN" altLang="en-US" sz="2800" dirty="0" smtClean="0">
                <a:solidFill>
                  <a:srgbClr val="002060"/>
                </a:solidFill>
              </a:rPr>
              <a:t>材料及清单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四、线上办理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"/>
          <p:cNvSpPr>
            <a:spLocks noGrp="1"/>
          </p:cNvSpPr>
          <p:nvPr/>
        </p:nvSpPr>
        <p:spPr>
          <a:xfrm>
            <a:off x="459099" y="974279"/>
            <a:ext cx="8372163" cy="574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等线 (正文)"/>
              </a:rPr>
              <a:t>研究生院研究生教育服务中心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2357306" y="1619074"/>
            <a:ext cx="1929467" cy="1619076"/>
            <a:chOff x="8808" y="2846"/>
            <a:chExt cx="3048" cy="3484"/>
          </a:xfrm>
        </p:grpSpPr>
        <p:sp>
          <p:nvSpPr>
            <p:cNvPr id="26" name="矩形 25"/>
            <p:cNvSpPr/>
            <p:nvPr/>
          </p:nvSpPr>
          <p:spPr>
            <a:xfrm>
              <a:off x="8808" y="2846"/>
              <a:ext cx="3049" cy="34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7" y="2891"/>
              <a:ext cx="2957" cy="3386"/>
            </a:xfrm>
            <a:prstGeom prst="rect">
              <a:avLst/>
            </a:prstGeom>
          </p:spPr>
        </p:pic>
      </p:grp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4258836" y="1426125"/>
            <a:ext cx="4849668" cy="5429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800">
                <a:solidFill>
                  <a:srgbClr val="133984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黑体" pitchFamily="2" charset="-122"/>
                <a:ea typeface="黑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一、现场办理</a:t>
            </a:r>
          </a:p>
          <a:p>
            <a:pPr marL="571500" indent="-28575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接收研究生培养等相关事务的纸质材料；</a:t>
            </a:r>
          </a:p>
          <a:p>
            <a:pPr marL="571500" marR="0" lvl="0" indent="-285750" algn="l" defTabSz="914400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研究生在读证明、出国成绩单、答辩证明、学历学位认证、补办学位证明书等；</a:t>
            </a: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发放毕业证书、学位证书、四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六级成绩单、学位论文封皮等；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办理研究生证、火车票优惠卡等；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本科生选研究生课程、旁听、联合办学成绩单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 fontAlgn="auto">
              <a:lnSpc>
                <a:spcPts val="2400"/>
              </a:lnSpc>
              <a:spcBef>
                <a:spcPts val="1200"/>
              </a:spcBef>
              <a:buSzTx/>
              <a:buNone/>
              <a:defRPr/>
            </a:pPr>
            <a:r>
              <a:rPr lang="zh-CN" altLang="en-US" sz="2400" dirty="0" smtClean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二、</a:t>
            </a:r>
            <a:r>
              <a:rPr lang="zh-CN" altLang="en-US" sz="2400" dirty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网上申请自助</a:t>
            </a:r>
            <a:r>
              <a:rPr lang="zh-CN" altLang="en-US" sz="2400" dirty="0" smtClean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办理</a:t>
            </a:r>
            <a:endParaRPr lang="en-US" altLang="zh-CN" sz="2400" dirty="0">
              <a:solidFill>
                <a:srgbClr val="C31823"/>
              </a:solidFill>
              <a:latin typeface="等线 (正文)"/>
              <a:ea typeface="微软雅黑" panose="020B0503020204020204" pitchFamily="34" charset="-122"/>
            </a:endParaRPr>
          </a:p>
          <a:p>
            <a:pPr indent="361950" rtl="0" fontAlgn="auto">
              <a:lnSpc>
                <a:spcPts val="2500"/>
              </a:lnSpc>
              <a:spcBef>
                <a:spcPts val="1200"/>
              </a:spcBef>
              <a:buSzTx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在校生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网上自助申请普通在读证明和出国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成绩单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选择</a:t>
            </a:r>
            <a:r>
              <a:rPr lang="en-US" altLang="zh-CN" sz="1600" dirty="0" err="1">
                <a:solidFill>
                  <a:schemeClr val="tx1"/>
                </a:solidFill>
                <a:latin typeface="微软雅黑" charset="0"/>
                <a:ea typeface="微软雅黑" charset="0"/>
              </a:rPr>
              <a:t>jAccount</a:t>
            </a:r>
            <a:r>
              <a:rPr lang="zh-CN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账号登陆或身份证登陆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自助申请打印在读证明和成绩单。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地点：闵行校区陈瑞球楼</a:t>
            </a:r>
            <a:r>
              <a:rPr lang="en-US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328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室门口西侧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 徐汇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校区学生服务中心（法学院东侧）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          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医学院研究生分院办公楼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内</a:t>
            </a:r>
            <a:endParaRPr lang="en-US" altLang="zh-CN" sz="1600" dirty="0" smtClean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4399915" y="1731010"/>
            <a:ext cx="4445" cy="47701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IMG_20190910_075202 (2).jpg"/>
          <p:cNvPicPr>
            <a:picLocks noChangeAspect="1"/>
          </p:cNvPicPr>
          <p:nvPr/>
        </p:nvPicPr>
        <p:blipFill>
          <a:blip r:embed="rId4" cstate="print"/>
          <a:srcRect l="2517"/>
          <a:stretch>
            <a:fillRect/>
          </a:stretch>
        </p:blipFill>
        <p:spPr>
          <a:xfrm>
            <a:off x="2349500" y="3320669"/>
            <a:ext cx="1944832" cy="1447470"/>
          </a:xfrm>
          <a:prstGeom prst="rect">
            <a:avLst/>
          </a:prstGeom>
        </p:spPr>
      </p:pic>
      <p:pic>
        <p:nvPicPr>
          <p:cNvPr id="30" name="图片 29" descr="IMG_20190919_083301 (2).jpg"/>
          <p:cNvPicPr>
            <a:picLocks noChangeAspect="1"/>
          </p:cNvPicPr>
          <p:nvPr/>
        </p:nvPicPr>
        <p:blipFill>
          <a:blip r:embed="rId5" cstate="print"/>
          <a:srcRect l="2066" t="339"/>
          <a:stretch>
            <a:fillRect/>
          </a:stretch>
        </p:blipFill>
        <p:spPr>
          <a:xfrm>
            <a:off x="417513" y="3324689"/>
            <a:ext cx="1842611" cy="1440999"/>
          </a:xfrm>
          <a:prstGeom prst="rect">
            <a:avLst/>
          </a:prstGeom>
        </p:spPr>
      </p:pic>
      <p:grpSp>
        <p:nvGrpSpPr>
          <p:cNvPr id="3" name="组合 38"/>
          <p:cNvGrpSpPr/>
          <p:nvPr/>
        </p:nvGrpSpPr>
        <p:grpSpPr>
          <a:xfrm>
            <a:off x="441695" y="1619432"/>
            <a:ext cx="1815537" cy="1623863"/>
            <a:chOff x="441695" y="1619432"/>
            <a:chExt cx="1815537" cy="1623863"/>
          </a:xfrm>
        </p:grpSpPr>
        <p:sp>
          <p:nvSpPr>
            <p:cNvPr id="6" name="矩形 5"/>
            <p:cNvSpPr/>
            <p:nvPr/>
          </p:nvSpPr>
          <p:spPr>
            <a:xfrm>
              <a:off x="441695" y="1619432"/>
              <a:ext cx="1815537" cy="16238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 descr="IMG_20190919_085103 (3).jpg"/>
            <p:cNvPicPr>
              <a:picLocks noChangeAspect="1"/>
            </p:cNvPicPr>
            <p:nvPr/>
          </p:nvPicPr>
          <p:blipFill>
            <a:blip r:embed="rId6" cstate="print"/>
            <a:srcRect t="7295" r="1068" b="4804"/>
            <a:stretch>
              <a:fillRect/>
            </a:stretch>
          </p:blipFill>
          <p:spPr>
            <a:xfrm>
              <a:off x="466725" y="1651000"/>
              <a:ext cx="1765300" cy="1568450"/>
            </a:xfrm>
            <a:prstGeom prst="rect">
              <a:avLst/>
            </a:prstGeom>
          </p:spPr>
        </p:pic>
      </p:grpSp>
      <p:grpSp>
        <p:nvGrpSpPr>
          <p:cNvPr id="4" name="组合 41"/>
          <p:cNvGrpSpPr/>
          <p:nvPr/>
        </p:nvGrpSpPr>
        <p:grpSpPr>
          <a:xfrm>
            <a:off x="2386014" y="4843461"/>
            <a:ext cx="1863500" cy="1776818"/>
            <a:chOff x="2386014" y="4843461"/>
            <a:chExt cx="1863500" cy="1776818"/>
          </a:xfrm>
        </p:grpSpPr>
        <p:sp>
          <p:nvSpPr>
            <p:cNvPr id="31" name="矩形 30"/>
            <p:cNvSpPr/>
            <p:nvPr/>
          </p:nvSpPr>
          <p:spPr>
            <a:xfrm>
              <a:off x="2386014" y="4843461"/>
              <a:ext cx="1863500" cy="17768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 descr="05"/>
            <p:cNvPicPr>
              <a:picLocks noChangeAspect="1"/>
            </p:cNvPicPr>
            <p:nvPr/>
          </p:nvPicPr>
          <p:blipFill>
            <a:blip r:embed="rId7" cstate="print"/>
            <a:srcRect l="7133" r="8164"/>
            <a:stretch>
              <a:fillRect/>
            </a:stretch>
          </p:blipFill>
          <p:spPr>
            <a:xfrm>
              <a:off x="2405064" y="4862611"/>
              <a:ext cx="1835148" cy="1741608"/>
            </a:xfrm>
            <a:prstGeom prst="rect">
              <a:avLst/>
            </a:prstGeom>
          </p:spPr>
        </p:pic>
      </p:grpSp>
      <p:grpSp>
        <p:nvGrpSpPr>
          <p:cNvPr id="5" name="组合 45"/>
          <p:cNvGrpSpPr/>
          <p:nvPr/>
        </p:nvGrpSpPr>
        <p:grpSpPr>
          <a:xfrm>
            <a:off x="433868" y="4857751"/>
            <a:ext cx="1804510" cy="1752250"/>
            <a:chOff x="433868" y="4857751"/>
            <a:chExt cx="1804510" cy="1752250"/>
          </a:xfrm>
        </p:grpSpPr>
        <p:sp>
          <p:nvSpPr>
            <p:cNvPr id="14" name="矩形 13"/>
            <p:cNvSpPr/>
            <p:nvPr/>
          </p:nvSpPr>
          <p:spPr>
            <a:xfrm>
              <a:off x="433868" y="4857751"/>
              <a:ext cx="1804510" cy="17522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5" b="4062"/>
            <a:stretch>
              <a:fillRect/>
            </a:stretch>
          </p:blipFill>
          <p:spPr>
            <a:xfrm>
              <a:off x="463551" y="4883150"/>
              <a:ext cx="1745940" cy="1700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980728"/>
            <a:ext cx="6534472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服务时间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周一</a:t>
            </a:r>
            <a:r>
              <a:rPr lang="zh-CN" altLang="en-US" sz="2000" dirty="0">
                <a:solidFill>
                  <a:schemeClr val="tx1"/>
                </a:solidFill>
              </a:rPr>
              <a:t>至周五：</a:t>
            </a:r>
            <a:r>
              <a:rPr lang="en-US" altLang="zh-CN" sz="2000" dirty="0">
                <a:solidFill>
                  <a:schemeClr val="tx1"/>
                </a:solidFill>
              </a:rPr>
              <a:t>8:00 --17:30 </a:t>
            </a:r>
            <a:r>
              <a:rPr lang="zh-CN" altLang="en-US" sz="2000" dirty="0">
                <a:solidFill>
                  <a:schemeClr val="tx1"/>
                </a:solidFill>
              </a:rPr>
              <a:t>（</a:t>
            </a:r>
            <a:r>
              <a:rPr lang="zh-CN" altLang="en-US" sz="2000" dirty="0" smtClean="0">
                <a:solidFill>
                  <a:schemeClr val="tx1"/>
                </a:solidFill>
              </a:rPr>
              <a:t>中午不间断）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</a:t>
            </a:r>
            <a:r>
              <a:rPr lang="zh-CN" altLang="en-US" sz="2000" dirty="0">
                <a:solidFill>
                  <a:schemeClr val="tx1"/>
                </a:solidFill>
              </a:rPr>
              <a:t>电话</a:t>
            </a: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</a:t>
            </a:r>
            <a:r>
              <a:rPr lang="en-US" altLang="zh-CN" sz="2000" dirty="0">
                <a:solidFill>
                  <a:schemeClr val="tx1"/>
                </a:solidFill>
              </a:rPr>
              <a:t>-34205105 </a:t>
            </a:r>
            <a:r>
              <a:rPr lang="zh-CN" altLang="en-US" sz="2000" dirty="0" smtClean="0">
                <a:solidFill>
                  <a:schemeClr val="tx1"/>
                </a:solidFill>
              </a:rPr>
              <a:t>（闵行）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021--62932863</a:t>
            </a:r>
            <a:r>
              <a:rPr lang="zh-CN" altLang="en-US" sz="2000" dirty="0" smtClean="0">
                <a:solidFill>
                  <a:schemeClr val="tx1"/>
                </a:solidFill>
              </a:rPr>
              <a:t>（徐汇）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服务地点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闵行校区陈</a:t>
            </a:r>
            <a:r>
              <a:rPr lang="zh-CN" altLang="en-US" sz="2000" dirty="0">
                <a:solidFill>
                  <a:schemeClr val="tx1"/>
                </a:solidFill>
              </a:rPr>
              <a:t>瑞球楼</a:t>
            </a:r>
            <a:r>
              <a:rPr lang="en-US" altLang="zh-CN" sz="2000" dirty="0">
                <a:solidFill>
                  <a:schemeClr val="tx1"/>
                </a:solidFill>
              </a:rPr>
              <a:t>328</a:t>
            </a:r>
            <a:r>
              <a:rPr lang="zh-CN" altLang="en-US" sz="2000" dirty="0">
                <a:solidFill>
                  <a:schemeClr val="tx1"/>
                </a:solidFill>
              </a:rPr>
              <a:t>室 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徐汇校区新上院</a:t>
            </a:r>
            <a:r>
              <a:rPr lang="en-US" altLang="zh-CN" sz="2000" dirty="0" smtClean="0">
                <a:solidFill>
                  <a:schemeClr val="tx1"/>
                </a:solidFill>
              </a:rPr>
              <a:t>502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表格下载 </a:t>
            </a:r>
            <a:r>
              <a:rPr lang="zh-CN" altLang="en-US" sz="2000" dirty="0" smtClean="0">
                <a:solidFill>
                  <a:schemeClr val="tx1"/>
                </a:solidFill>
              </a:rPr>
              <a:t>网址：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研究生院主页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信息服务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表格下载网址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altLang="zh-CN" sz="2000" dirty="0">
                <a:solidFill>
                  <a:schemeClr val="tx1"/>
                </a:solidFill>
                <a:hlinkClick r:id="rId2"/>
              </a:rPr>
              <a:t>://www.gs.sjtu.edu.cn/xxfw/bgxz.htm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60232" y="215900"/>
            <a:ext cx="237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一、服务安排</a:t>
            </a:r>
          </a:p>
        </p:txBody>
      </p:sp>
    </p:spTree>
    <p:extLst>
      <p:ext uri="{BB962C8B-B14F-4D97-AF65-F5344CB8AC3E}">
        <p14:creationId xmlns:p14="http://schemas.microsoft.com/office/powerpoint/2010/main" val="40845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716016" y="249692"/>
            <a:ext cx="439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zh-C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二、办理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各类</a:t>
            </a:r>
            <a:r>
              <a:rPr lang="zh-C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证明及流程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75376"/>
              </p:ext>
            </p:extLst>
          </p:nvPr>
        </p:nvGraphicFramePr>
        <p:xfrm>
          <a:off x="1043608" y="1268760"/>
          <a:ext cx="7056784" cy="4747084"/>
        </p:xfrm>
        <a:graphic>
          <a:graphicData uri="http://schemas.openxmlformats.org/drawingml/2006/table">
            <a:tbl>
              <a:tblPr/>
              <a:tblGrid>
                <a:gridCol w="661574"/>
                <a:gridCol w="3442882"/>
                <a:gridCol w="1584176"/>
                <a:gridCol w="1368152"/>
              </a:tblGrid>
              <a:tr h="51097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事务条目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办理时间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办理时限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2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在读证明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周一至周五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8:00--17:30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即时受理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</a:t>
                      </a: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出国成绩单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研究生学历、学位认证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（闵行陈瑞球楼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</a:t>
                      </a: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室）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本科生选研究生课程、旁听、联合办学等各类成绩单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35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研究生证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火车票优惠卡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56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学位论文答辩证明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学历证明书、学位证明书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（闵行陈瑞球楼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室）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544" y="105273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</a:rPr>
              <a:t>办理研究生学位论文答辩证明</a:t>
            </a:r>
            <a:r>
              <a:rPr lang="zh-CN" altLang="en-US" sz="2800" dirty="0" smtClean="0">
                <a:solidFill>
                  <a:srgbClr val="002060"/>
                </a:solidFill>
              </a:rPr>
              <a:t>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15900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2" y="1700808"/>
            <a:ext cx="800397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办理</a:t>
            </a:r>
            <a:r>
              <a:rPr lang="zh-CN" altLang="en-US" sz="2000" dirty="0" smtClean="0">
                <a:solidFill>
                  <a:schemeClr val="tx1"/>
                </a:solidFill>
              </a:rPr>
              <a:t>时间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周一</a:t>
            </a:r>
            <a:r>
              <a:rPr lang="zh-CN" altLang="en-US" sz="2000" dirty="0">
                <a:solidFill>
                  <a:schemeClr val="tx1"/>
                </a:solidFill>
              </a:rPr>
              <a:t>至周五</a:t>
            </a:r>
            <a:r>
              <a:rPr lang="en-US" altLang="zh-CN" sz="2000" dirty="0" smtClean="0">
                <a:solidFill>
                  <a:schemeClr val="tx1"/>
                </a:solidFill>
              </a:rPr>
              <a:t>8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00-17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30</a:t>
            </a: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办理</a:t>
            </a:r>
            <a:r>
              <a:rPr lang="zh-CN" altLang="en-US" sz="2000" dirty="0" smtClean="0">
                <a:solidFill>
                  <a:schemeClr val="tx1"/>
                </a:solidFill>
              </a:rPr>
              <a:t>地点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闵行校区陈瑞球楼</a:t>
            </a:r>
            <a:r>
              <a:rPr lang="en-US" altLang="zh-CN" sz="2000" dirty="0" smtClean="0">
                <a:solidFill>
                  <a:schemeClr val="tx1"/>
                </a:solidFill>
              </a:rPr>
              <a:t>328</a:t>
            </a:r>
            <a:r>
              <a:rPr lang="zh-CN" altLang="en-US" sz="2000" dirty="0" smtClean="0">
                <a:solidFill>
                  <a:schemeClr val="tx1"/>
                </a:solidFill>
              </a:rPr>
              <a:t>室、徐汇校区新上院</a:t>
            </a:r>
            <a:r>
              <a:rPr lang="en-US" altLang="zh-CN" sz="2000" dirty="0" smtClean="0">
                <a:solidFill>
                  <a:schemeClr val="tx1"/>
                </a:solidFill>
              </a:rPr>
              <a:t>502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提供材料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本人带上校园卡（办理英文版带上护照和校园卡），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无</a:t>
            </a:r>
            <a:r>
              <a:rPr lang="zh-CN" altLang="en-US" sz="2000" dirty="0">
                <a:solidFill>
                  <a:schemeClr val="tx1"/>
                </a:solidFill>
              </a:rPr>
              <a:t>须提供材料，需在研究生信息管理系统内完成以下项目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en-US" sz="2000" dirty="0">
                <a:solidFill>
                  <a:schemeClr val="tx1"/>
                </a:solidFill>
              </a:rPr>
              <a:t>、学位论文归档稿已上传</a:t>
            </a:r>
            <a:r>
              <a:rPr lang="zh-CN" altLang="en-US" sz="2000" dirty="0" smtClean="0">
                <a:solidFill>
                  <a:schemeClr val="tx1"/>
                </a:solidFill>
              </a:rPr>
              <a:t>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>
                <a:solidFill>
                  <a:schemeClr val="tx1"/>
                </a:solidFill>
              </a:rPr>
              <a:t>、所在学院已审核（</a:t>
            </a:r>
            <a:r>
              <a:rPr lang="zh-CN" altLang="en-US" sz="2000" dirty="0">
                <a:solidFill>
                  <a:srgbClr val="FF0000"/>
                </a:solidFill>
              </a:rPr>
              <a:t>学院审核：</a:t>
            </a:r>
            <a:r>
              <a:rPr lang="zh-CN" altLang="en-US" sz="2000" dirty="0" smtClean="0">
                <a:solidFill>
                  <a:srgbClr val="FF0000"/>
                </a:solidFill>
              </a:rPr>
              <a:t>确认答辩结果及上传论文完整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804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6153" y="855239"/>
            <a:ext cx="64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在校生网上自助申请流程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18420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40" y="1292562"/>
            <a:ext cx="8508032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、网上申请流程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）进入研究生教育管理信息系统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zh-CN" sz="2000" dirty="0">
                <a:solidFill>
                  <a:schemeClr val="tx1"/>
                </a:solidFill>
              </a:rPr>
              <a:t>研究生院</a:t>
            </a:r>
            <a:r>
              <a:rPr lang="zh-CN" altLang="zh-CN" sz="2000" dirty="0" smtClean="0">
                <a:solidFill>
                  <a:schemeClr val="tx1"/>
                </a:solidFill>
              </a:rPr>
              <a:t>主页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→ </a:t>
            </a:r>
            <a:r>
              <a:rPr lang="zh-CN" altLang="zh-CN" sz="2000" dirty="0" smtClean="0">
                <a:solidFill>
                  <a:schemeClr val="tx1"/>
                </a:solidFill>
              </a:rPr>
              <a:t>学生</a:t>
            </a:r>
            <a:r>
              <a:rPr lang="en-US" altLang="zh-CN" sz="2000" dirty="0" smtClean="0">
                <a:solidFill>
                  <a:schemeClr val="tx1"/>
                </a:solidFill>
              </a:rPr>
              <a:t>/</a:t>
            </a:r>
            <a:r>
              <a:rPr lang="zh-CN" altLang="zh-CN" sz="2000" dirty="0">
                <a:solidFill>
                  <a:schemeClr val="tx1"/>
                </a:solidFill>
              </a:rPr>
              <a:t>教师登录（老系统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</a:rPr>
              <a:t> → 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jAccount</a:t>
            </a:r>
            <a:r>
              <a:rPr lang="zh-CN" altLang="zh-CN" sz="2000" dirty="0">
                <a:solidFill>
                  <a:schemeClr val="tx1"/>
                </a:solidFill>
              </a:rPr>
              <a:t>登陆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  <a:r>
              <a:rPr lang="zh-CN" altLang="zh-CN" sz="2000" dirty="0" smtClean="0">
                <a:solidFill>
                  <a:schemeClr val="tx1"/>
                </a:solidFill>
              </a:rPr>
              <a:t>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左侧“我的菜单”，选择“自助服务”，点击“预约申请”；</a:t>
            </a: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在“预约申请”下点击选择你需要的打印项目，填写“打印份数”及“申请理由”后，点击“提交订单”；</a:t>
            </a: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点击“支付”进入支付界面，选择付款方式：“微信支付”或“银行卡”，并选择“是否修改缴费单位名称”</a:t>
            </a:r>
            <a:r>
              <a:rPr lang="zh-CN" altLang="zh-CN" sz="2000" dirty="0" smtClean="0">
                <a:solidFill>
                  <a:schemeClr val="tx1"/>
                </a:solidFill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</a:rPr>
              <a:t>选择“否”，</a:t>
            </a:r>
            <a:r>
              <a:rPr lang="zh-CN" altLang="zh-CN" sz="2000" dirty="0" smtClean="0">
                <a:solidFill>
                  <a:schemeClr val="tx1"/>
                </a:solidFill>
              </a:rPr>
              <a:t>点击</a:t>
            </a:r>
            <a:r>
              <a:rPr lang="zh-CN" altLang="en-US" sz="2000" dirty="0" smtClean="0">
                <a:solidFill>
                  <a:schemeClr val="tx1"/>
                </a:solidFill>
              </a:rPr>
              <a:t>“</a:t>
            </a:r>
            <a:r>
              <a:rPr lang="zh-CN" altLang="zh-CN" sz="2000" dirty="0" smtClean="0">
                <a:solidFill>
                  <a:schemeClr val="tx1"/>
                </a:solidFill>
              </a:rPr>
              <a:t>下一步 </a:t>
            </a:r>
            <a:r>
              <a:rPr lang="en-US" altLang="zh-CN" sz="2000" dirty="0" smtClean="0">
                <a:solidFill>
                  <a:schemeClr val="tx1"/>
                </a:solidFill>
              </a:rPr>
              <a:t>”</a:t>
            </a:r>
            <a:r>
              <a:rPr lang="zh-CN" altLang="zh-CN" sz="2000" dirty="0">
                <a:solidFill>
                  <a:schemeClr val="tx1"/>
                </a:solidFill>
              </a:rPr>
              <a:t>，完成</a:t>
            </a:r>
            <a:r>
              <a:rPr lang="zh-CN" altLang="zh-CN" sz="2000" dirty="0" smtClean="0">
                <a:solidFill>
                  <a:schemeClr val="tx1"/>
                </a:solidFill>
              </a:rPr>
              <a:t>支付</a:t>
            </a:r>
            <a:r>
              <a:rPr lang="zh-CN" altLang="en-US" sz="2000" dirty="0" smtClean="0">
                <a:solidFill>
                  <a:schemeClr val="tx1"/>
                </a:solidFill>
              </a:rPr>
              <a:t>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5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 smtClean="0">
                <a:solidFill>
                  <a:schemeClr val="tx1"/>
                </a:solidFill>
              </a:rPr>
              <a:t>支付</a:t>
            </a:r>
            <a:r>
              <a:rPr lang="zh-CN" altLang="zh-CN" sz="2000" dirty="0">
                <a:solidFill>
                  <a:schemeClr val="tx1"/>
                </a:solidFill>
              </a:rPr>
              <a:t>完成后，返回申请界面，选择“历史申请记录”，在申请记录右侧点击“刷新”，确认“支付状态”为“已完成支付”，完成申请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39552" y="105273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在校生自助打印流程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2" y="1700808"/>
            <a:ext cx="7859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完成</a:t>
            </a:r>
            <a:r>
              <a:rPr lang="zh-CN" altLang="zh-CN" sz="2000" dirty="0" smtClean="0">
                <a:solidFill>
                  <a:schemeClr val="tx1"/>
                </a:solidFill>
              </a:rPr>
              <a:t>网上申请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）在自助打印机上选择</a:t>
            </a:r>
            <a:r>
              <a:rPr lang="en-US" altLang="zh-CN" sz="2000" dirty="0" err="1">
                <a:solidFill>
                  <a:schemeClr val="tx1"/>
                </a:solidFill>
              </a:rPr>
              <a:t>jAccount</a:t>
            </a:r>
            <a:r>
              <a:rPr lang="zh-CN" altLang="zh-CN" sz="2000" dirty="0">
                <a:solidFill>
                  <a:schemeClr val="tx1"/>
                </a:solidFill>
              </a:rPr>
              <a:t>账号登陆或者身份证登陆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zh-CN" sz="2000" dirty="0">
                <a:solidFill>
                  <a:schemeClr val="tx1"/>
                </a:solidFill>
              </a:rPr>
              <a:t>如果选择身份证登陆，在自助打印机左侧刷卡区刷身份证，听到滴声后，登陆成功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  <a:r>
              <a:rPr lang="zh-CN" altLang="zh-CN" sz="2000" dirty="0">
                <a:solidFill>
                  <a:schemeClr val="tx1"/>
                </a:solidFill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zh-CN" sz="2000" dirty="0">
                <a:solidFill>
                  <a:schemeClr val="tx1"/>
                </a:solidFill>
              </a:rPr>
              <a:t>）登陆成功后，点击需要</a:t>
            </a:r>
            <a:r>
              <a:rPr lang="zh-CN" altLang="zh-CN" sz="2000" dirty="0" smtClean="0">
                <a:solidFill>
                  <a:schemeClr val="tx1"/>
                </a:solidFill>
              </a:rPr>
              <a:t>打印条目</a:t>
            </a:r>
            <a:r>
              <a:rPr lang="zh-CN" altLang="zh-CN" sz="2000" dirty="0">
                <a:solidFill>
                  <a:schemeClr val="tx1"/>
                </a:solidFill>
              </a:rPr>
              <a:t>右侧的打印机图标，进入打印预览界面，点击下一步后，确认打印，自助打印机开始打印；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3</a:t>
            </a:r>
            <a:r>
              <a:rPr lang="zh-CN" altLang="zh-CN" sz="2000" dirty="0">
                <a:solidFill>
                  <a:schemeClr val="tx1"/>
                </a:solidFill>
              </a:rPr>
              <a:t>）打印操作完成后，点击右下角退出登陆，确认注销帐号即可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63129" y="1105580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在校研究生自助打印地点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72817"/>
            <a:ext cx="7992888" cy="372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</a:t>
            </a:r>
            <a:r>
              <a:rPr lang="zh-CN" altLang="zh-CN" sz="2000" dirty="0">
                <a:solidFill>
                  <a:schemeClr val="tx1"/>
                </a:solidFill>
              </a:rPr>
              <a:t>打印地</a:t>
            </a:r>
            <a:r>
              <a:rPr lang="zh-CN" altLang="zh-CN" sz="2000" dirty="0" smtClean="0">
                <a:solidFill>
                  <a:schemeClr val="tx1"/>
                </a:solidFill>
              </a:rPr>
              <a:t>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</a:t>
            </a:r>
            <a:r>
              <a:rPr lang="zh-CN" altLang="zh-CN" sz="2000" dirty="0" smtClean="0">
                <a:solidFill>
                  <a:schemeClr val="tx1"/>
                </a:solidFill>
              </a:rPr>
              <a:t>陈</a:t>
            </a:r>
            <a:r>
              <a:rPr lang="zh-CN" altLang="zh-CN" sz="2000" dirty="0">
                <a:solidFill>
                  <a:schemeClr val="tx1"/>
                </a:solidFill>
              </a:rPr>
              <a:t>瑞球楼</a:t>
            </a:r>
            <a:r>
              <a:rPr lang="en-US" altLang="zh-CN" sz="2000" dirty="0">
                <a:solidFill>
                  <a:schemeClr val="tx1"/>
                </a:solidFill>
              </a:rPr>
              <a:t>328</a:t>
            </a:r>
            <a:r>
              <a:rPr lang="zh-CN" altLang="zh-CN" sz="2000" dirty="0">
                <a:solidFill>
                  <a:schemeClr val="tx1"/>
                </a:solidFill>
              </a:rPr>
              <a:t>室门口</a:t>
            </a:r>
            <a:r>
              <a:rPr lang="zh-CN" altLang="zh-CN" sz="2000" dirty="0" smtClean="0">
                <a:solidFill>
                  <a:schemeClr val="tx1"/>
                </a:solidFill>
              </a:rPr>
              <a:t>西侧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自助打印地点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徐汇校区学生服务中心（法学院东侧）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自助打印地点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医学院研究生分院设有自助打印点，具体由医学院通知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研究生院研究生教育服务中心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研究生院研究生教育服务中心展示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1173</Words>
  <Application>Microsoft Office PowerPoint</Application>
  <PresentationFormat>全屏显示(4:3)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研究生院研究生教育服务中心</vt:lpstr>
      <vt:lpstr>研究生院研究生教育服务中心展示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sjtu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加强研究型大学建设，提升高校国际竞争力  ——中国发展论坛上海交通大学校长的发言</dc:title>
  <dc:creator>hanqi</dc:creator>
  <cp:lastModifiedBy>hc</cp:lastModifiedBy>
  <cp:revision>3248</cp:revision>
  <dcterms:created xsi:type="dcterms:W3CDTF">2007-10-04T06:04:00Z</dcterms:created>
  <dcterms:modified xsi:type="dcterms:W3CDTF">2021-04-29T07:32:16Z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2052-10.1.0.6065</vt:lpwstr>
  </property>
</Properties>
</file>