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4"/>
  </p:notesMasterIdLst>
  <p:handoutMasterIdLst>
    <p:handoutMasterId r:id="rId15"/>
  </p:handoutMasterIdLst>
  <p:sldIdLst>
    <p:sldId id="997" r:id="rId3"/>
    <p:sldId id="968" r:id="rId4"/>
    <p:sldId id="1003" r:id="rId5"/>
    <p:sldId id="970" r:id="rId6"/>
    <p:sldId id="973" r:id="rId7"/>
    <p:sldId id="981" r:id="rId8"/>
    <p:sldId id="994" r:id="rId9"/>
    <p:sldId id="1005" r:id="rId10"/>
    <p:sldId id="995" r:id="rId11"/>
    <p:sldId id="1004" r:id="rId12"/>
    <p:sldId id="1008" r:id="rId13"/>
  </p:sldIdLst>
  <p:sldSz cx="9144000" cy="6858000" type="screen4x3"/>
  <p:notesSz cx="9144000" cy="6858000"/>
  <p:defaultTextStyle>
    <a:defPPr>
      <a:defRPr lang="zh-CN"/>
    </a:defPPr>
    <a:lvl1pPr marL="0" lvl="0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500" b="1" i="0" u="none" kern="1200" baseline="0">
        <a:solidFill>
          <a:srgbClr val="000066"/>
        </a:solidFill>
        <a:latin typeface="Times New Roman" panose="02020603050405020304" pitchFamily="18" charset="0"/>
        <a:ea typeface="黑体" panose="02010609060101010101" pitchFamily="49" charset="-122"/>
      </a:defRPr>
    </a:lvl1pPr>
    <a:lvl2pPr marL="457200" lvl="1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500" b="1" i="0" u="none" kern="1200" baseline="0">
        <a:solidFill>
          <a:srgbClr val="000066"/>
        </a:solidFill>
        <a:latin typeface="Times New Roman" panose="02020603050405020304" pitchFamily="18" charset="0"/>
        <a:ea typeface="黑体" panose="02010609060101010101" pitchFamily="49" charset="-122"/>
      </a:defRPr>
    </a:lvl2pPr>
    <a:lvl3pPr marL="914400" lvl="2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500" b="1" i="0" u="none" kern="1200" baseline="0">
        <a:solidFill>
          <a:srgbClr val="000066"/>
        </a:solidFill>
        <a:latin typeface="Times New Roman" panose="02020603050405020304" pitchFamily="18" charset="0"/>
        <a:ea typeface="黑体" panose="02010609060101010101" pitchFamily="49" charset="-122"/>
      </a:defRPr>
    </a:lvl3pPr>
    <a:lvl4pPr marL="1371600" lvl="3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500" b="1" i="0" u="none" kern="1200" baseline="0">
        <a:solidFill>
          <a:srgbClr val="000066"/>
        </a:solidFill>
        <a:latin typeface="Times New Roman" panose="02020603050405020304" pitchFamily="18" charset="0"/>
        <a:ea typeface="黑体" panose="02010609060101010101" pitchFamily="49" charset="-122"/>
      </a:defRPr>
    </a:lvl4pPr>
    <a:lvl5pPr marL="1828800" lvl="4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500" b="1" i="0" u="none" kern="1200" baseline="0">
        <a:solidFill>
          <a:srgbClr val="000066"/>
        </a:solidFill>
        <a:latin typeface="Times New Roman" panose="02020603050405020304" pitchFamily="18" charset="0"/>
        <a:ea typeface="黑体" panose="02010609060101010101" pitchFamily="49" charset="-122"/>
      </a:defRPr>
    </a:lvl5pPr>
    <a:lvl6pPr marL="2286000" lvl="5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500" b="1" i="0" u="none" kern="1200" baseline="0">
        <a:solidFill>
          <a:srgbClr val="000066"/>
        </a:solidFill>
        <a:latin typeface="Times New Roman" panose="02020603050405020304" pitchFamily="18" charset="0"/>
        <a:ea typeface="黑体" panose="02010609060101010101" pitchFamily="49" charset="-122"/>
      </a:defRPr>
    </a:lvl6pPr>
    <a:lvl7pPr marL="2743200" lvl="6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500" b="1" i="0" u="none" kern="1200" baseline="0">
        <a:solidFill>
          <a:srgbClr val="000066"/>
        </a:solidFill>
        <a:latin typeface="Times New Roman" panose="02020603050405020304" pitchFamily="18" charset="0"/>
        <a:ea typeface="黑体" panose="02010609060101010101" pitchFamily="49" charset="-122"/>
      </a:defRPr>
    </a:lvl7pPr>
    <a:lvl8pPr marL="3200400" lvl="7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500" b="1" i="0" u="none" kern="1200" baseline="0">
        <a:solidFill>
          <a:srgbClr val="000066"/>
        </a:solidFill>
        <a:latin typeface="Times New Roman" panose="02020603050405020304" pitchFamily="18" charset="0"/>
        <a:ea typeface="黑体" panose="02010609060101010101" pitchFamily="49" charset="-122"/>
      </a:defRPr>
    </a:lvl8pPr>
    <a:lvl9pPr marL="3657600" lvl="8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500" b="1" i="0" u="none" kern="1200" baseline="0">
        <a:solidFill>
          <a:srgbClr val="000066"/>
        </a:solidFill>
        <a:latin typeface="Times New Roman" panose="02020603050405020304" pitchFamily="18" charset="0"/>
        <a:ea typeface="黑体" panose="02010609060101010101" pitchFamily="49" charset="-122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886">
          <p15:clr>
            <a:srgbClr val="A4A3A4"/>
          </p15:clr>
        </p15:guide>
        <p15:guide id="2" pos="286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c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00"/>
    <a:srgbClr val="01404B"/>
    <a:srgbClr val="67676C"/>
    <a:srgbClr val="AE1831"/>
    <a:srgbClr val="002060"/>
    <a:srgbClr val="133984"/>
    <a:srgbClr val="AE1845"/>
    <a:srgbClr val="AE4845"/>
    <a:srgbClr val="AC4845"/>
    <a:srgbClr val="AC4A4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7" autoAdjust="0"/>
    <p:restoredTop sz="94641" autoAdjust="0"/>
  </p:normalViewPr>
  <p:slideViewPr>
    <p:cSldViewPr showGuides="1">
      <p:cViewPr>
        <p:scale>
          <a:sx n="84" d="100"/>
          <a:sy n="84" d="100"/>
        </p:scale>
        <p:origin x="-2454" y="-510"/>
      </p:cViewPr>
      <p:guideLst>
        <p:guide orient="horz" pos="886"/>
        <p:guide pos="28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9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900"/>
            </a:lvl1pPr>
          </a:lstStyle>
          <a:p>
            <a:fld id="{0F9B84EA-7D68-4D60-9CB1-D50884785D1C}" type="datetimeFigureOut">
              <a:rPr lang="zh-CN" altLang="en-US" smtClean="0"/>
              <a:pPr/>
              <a:t>2021/4/29 Thursday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105412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b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 b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12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b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A8241AE-6679-41C3-B90A-211E01896B9D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776502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91661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916612"/>
          </a:xfrm>
        </p:spPr>
        <p:txBody>
          <a:bodyPr vert="eaVert"/>
          <a:lstStyle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23520"/>
            <a:ext cx="9144000" cy="336803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sz="quarter" idx="10" hasCustomPrompt="1"/>
          </p:nvPr>
        </p:nvSpPr>
        <p:spPr>
          <a:xfrm>
            <a:off x="494026" y="1685678"/>
            <a:ext cx="8372163" cy="492149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4" y="974279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23518"/>
            <a:ext cx="9144000" cy="33680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038600" cy="5065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9313" y="1125538"/>
            <a:ext cx="4038600" cy="5065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图片 13" descr="Untitled-1_副本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21038" y="293688"/>
            <a:ext cx="1497012" cy="581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>
                <a:ea typeface="微软雅黑" panose="020B0503020204020204" pitchFamily="34" charset="-122"/>
              </a:defRPr>
            </a:lvl3pPr>
            <a:lvl4pPr>
              <a:defRPr sz="2000">
                <a:ea typeface="微软雅黑" panose="020B0503020204020204" pitchFamily="34" charset="-122"/>
              </a:defRPr>
            </a:lvl4pPr>
            <a:lvl5pPr>
              <a:defRPr sz="2000">
                <a:ea typeface="微软雅黑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rgbClr val="13398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91661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916612"/>
          </a:xfrm>
        </p:spPr>
        <p:txBody>
          <a:bodyPr vert="eaVert"/>
          <a:lstStyle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038600" cy="5065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9313" y="1125538"/>
            <a:ext cx="4038600" cy="5065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研究生院研究生教育服务中心展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792163"/>
            <a:ext cx="9144000" cy="0"/>
          </a:xfrm>
          <a:prstGeom prst="line">
            <a:avLst/>
          </a:prstGeom>
          <a:ln w="47625">
            <a:gradFill flip="none" rotWithShape="1">
              <a:gsLst>
                <a:gs pos="33000">
                  <a:srgbClr val="AC4A45"/>
                </a:gs>
                <a:gs pos="100000">
                  <a:schemeClr val="accent6">
                    <a:alpha val="1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>
            <a:off x="5388490" y="6188075"/>
            <a:ext cx="3755510" cy="0"/>
          </a:xfrm>
          <a:prstGeom prst="line">
            <a:avLst/>
          </a:prstGeom>
          <a:ln w="47625">
            <a:gradFill flip="none" rotWithShape="1">
              <a:gsLst>
                <a:gs pos="33000">
                  <a:srgbClr val="AC4A45"/>
                </a:gs>
                <a:gs pos="100000">
                  <a:schemeClr val="accent6">
                    <a:alpha val="1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>
                <a:ea typeface="微软雅黑" panose="020B0503020204020204" pitchFamily="34" charset="-122"/>
              </a:defRPr>
            </a:lvl3pPr>
            <a:lvl4pPr>
              <a:defRPr sz="2000">
                <a:ea typeface="微软雅黑" panose="020B0503020204020204" pitchFamily="34" charset="-122"/>
              </a:defRPr>
            </a:lvl4pPr>
            <a:lvl5pPr>
              <a:defRPr sz="2000">
                <a:ea typeface="微软雅黑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rgbClr val="13398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7.png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9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Grp="1"/>
          </p:cNvSpPr>
          <p:nvPr>
            <p:ph type="body" idx="1"/>
          </p:nvPr>
        </p:nvSpPr>
        <p:spPr>
          <a:xfrm>
            <a:off x="468313" y="1125538"/>
            <a:ext cx="8229600" cy="506571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  <p:pic>
        <p:nvPicPr>
          <p:cNvPr id="1027" name="Picture 8" descr="红色系校徽标准版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79388" y="152400"/>
            <a:ext cx="755650" cy="755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8" name="图片 3" descr="Untitled-1_副本.jp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993775" y="288925"/>
            <a:ext cx="1403350" cy="5461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黑体" panose="02010609060101010101" pitchFamily="49" charset="-122"/>
          <a:ea typeface="黑体" panose="0201060906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黑体" panose="02010609060101010101" pitchFamily="49" charset="-122"/>
          <a:ea typeface="黑体" panose="0201060906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黑体" panose="02010609060101010101" pitchFamily="49" charset="-122"/>
          <a:ea typeface="黑体" panose="0201060906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黑体" panose="02010609060101010101" pitchFamily="49" charset="-122"/>
          <a:ea typeface="黑体" panose="02010609060101010101" pitchFamily="49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黑体" panose="02010609060101010101" pitchFamily="49" charset="-122"/>
          <a:ea typeface="黑体" panose="02010609060101010101" pitchFamily="49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黑体" panose="02010609060101010101" pitchFamily="49" charset="-122"/>
          <a:ea typeface="黑体" panose="02010609060101010101" pitchFamily="49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黑体" panose="02010609060101010101" pitchFamily="49" charset="-122"/>
          <a:ea typeface="黑体" panose="02010609060101010101" pitchFamily="49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黑体" panose="02010609060101010101" pitchFamily="49" charset="-122"/>
          <a:ea typeface="黑体" panose="02010609060101010101" pitchFamily="49" charset="-122"/>
        </a:defRPr>
      </a:lvl9pPr>
    </p:titleStyle>
    <p:bodyStyle>
      <a:lvl1pPr marL="449580" indent="-44958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SzPct val="120000"/>
        <a:buBlip>
          <a:blip r:embed="rId16"/>
        </a:buBlip>
        <a:defRPr sz="2800">
          <a:solidFill>
            <a:srgbClr val="133984"/>
          </a:solidFill>
          <a:latin typeface="+mn-lt"/>
          <a:ea typeface="+mn-ea"/>
          <a:cs typeface="+mn-cs"/>
        </a:defRPr>
      </a:lvl1pPr>
      <a:lvl2pPr marL="914400" indent="-2857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0066"/>
        </a:buClr>
        <a:buChar char="•"/>
        <a:defRPr sz="2400">
          <a:solidFill>
            <a:srgbClr val="133984"/>
          </a:solidFill>
          <a:latin typeface="+mn-lt"/>
          <a:ea typeface="+mn-ea"/>
        </a:defRPr>
      </a:lvl2pPr>
      <a:lvl3pPr marL="132270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marL="173037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marL="213868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259588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305308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351028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396748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3" descr="蓝色系校徽标准版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39950" y="1279525"/>
            <a:ext cx="4864100" cy="4872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图片 11" descr="红色系校徽展开式.png"/>
          <p:cNvPicPr>
            <a:picLocks noChangeAspect="1"/>
          </p:cNvPicPr>
          <p:nvPr/>
        </p:nvPicPr>
        <p:blipFill>
          <a:blip r:embed="rId14" cstate="print"/>
          <a:srcRect b="-2881"/>
          <a:stretch>
            <a:fillRect/>
          </a:stretch>
        </p:blipFill>
        <p:spPr>
          <a:xfrm>
            <a:off x="1042988" y="152400"/>
            <a:ext cx="2101850" cy="7905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052" name="Group 4"/>
          <p:cNvGrpSpPr/>
          <p:nvPr userDrawn="1"/>
        </p:nvGrpSpPr>
        <p:grpSpPr>
          <a:xfrm>
            <a:off x="6240463" y="193675"/>
            <a:ext cx="2903537" cy="625475"/>
            <a:chOff x="0" y="0"/>
            <a:chExt cx="2902937" cy="625068"/>
          </a:xfrm>
        </p:grpSpPr>
        <p:pic>
          <p:nvPicPr>
            <p:cNvPr id="2055" name="Picture 2"/>
            <p:cNvPicPr>
              <a:picLocks noChangeAspect="1"/>
            </p:cNvPicPr>
            <p:nvPr userDrawn="1"/>
          </p:nvPicPr>
          <p:blipFill>
            <a:blip r:embed="rId15" cstate="print">
              <a:grayscl/>
            </a:blip>
            <a:stretch>
              <a:fillRect/>
            </a:stretch>
          </p:blipFill>
          <p:spPr>
            <a:xfrm>
              <a:off x="4761" y="0"/>
              <a:ext cx="1439565" cy="487046"/>
            </a:xfrm>
            <a:prstGeom prst="rect">
              <a:avLst/>
            </a:prstGeom>
            <a:noFill/>
            <a:ln w="9525">
              <a:noFill/>
            </a:ln>
            <a:effectLst>
              <a:outerShdw dist="35921" dir="2699999" algn="ctr" rotWithShape="0">
                <a:schemeClr val="bg1"/>
              </a:outerShdw>
            </a:effectLst>
          </p:spPr>
        </p:pic>
        <p:pic>
          <p:nvPicPr>
            <p:cNvPr id="2056" name="Picture 3"/>
            <p:cNvPicPr>
              <a:picLocks noChangeAspect="1"/>
            </p:cNvPicPr>
            <p:nvPr userDrawn="1"/>
          </p:nvPicPr>
          <p:blipFill>
            <a:blip r:embed="rId16" cstate="print"/>
            <a:stretch>
              <a:fillRect/>
            </a:stretch>
          </p:blipFill>
          <p:spPr>
            <a:xfrm>
              <a:off x="1453850" y="1587"/>
              <a:ext cx="1439564" cy="479113"/>
            </a:xfrm>
            <a:prstGeom prst="rect">
              <a:avLst/>
            </a:prstGeom>
            <a:noFill/>
            <a:ln w="9525">
              <a:noFill/>
            </a:ln>
            <a:effectLst>
              <a:outerShdw dist="35921" dir="2699999" algn="ctr" rotWithShape="0">
                <a:schemeClr val="bg1"/>
              </a:outerShdw>
            </a:effectLst>
          </p:spPr>
        </p:pic>
        <p:grpSp>
          <p:nvGrpSpPr>
            <p:cNvPr id="2057" name="Group 7"/>
            <p:cNvGrpSpPr/>
            <p:nvPr userDrawn="1"/>
          </p:nvGrpSpPr>
          <p:grpSpPr>
            <a:xfrm>
              <a:off x="0" y="480700"/>
              <a:ext cx="2902937" cy="144368"/>
              <a:chOff x="0" y="0"/>
              <a:chExt cx="2902937" cy="144368"/>
            </a:xfrm>
          </p:grpSpPr>
          <p:sp>
            <p:nvSpPr>
              <p:cNvPr id="2058" name="Text Box 15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726925" cy="144368"/>
              </a:xfrm>
              <a:prstGeom prst="rect">
                <a:avLst/>
              </a:prstGeom>
              <a:solidFill>
                <a:srgbClr val="8F1120"/>
              </a:solidFill>
              <a:ln>
                <a:noFill/>
              </a:ln>
            </p:spPr>
            <p:txBody>
              <a:bodyPr lIns="0" tIns="0" rIns="0" bIns="0" anchor="ctr" anchorCtr="1"/>
              <a:lstStyle>
                <a:lvl1pPr>
                  <a:defRPr sz="2500" b="1">
                    <a:solidFill>
                      <a:srgbClr val="000066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1pPr>
                <a:lvl2pPr marL="742950" indent="-285750">
                  <a:defRPr sz="2500" b="1">
                    <a:solidFill>
                      <a:srgbClr val="000066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2pPr>
                <a:lvl3pPr marL="1143000" indent="-228600">
                  <a:defRPr sz="2500" b="1">
                    <a:solidFill>
                      <a:srgbClr val="000066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3pPr>
                <a:lvl4pPr marL="1600200" indent="-228600">
                  <a:defRPr sz="2500" b="1">
                    <a:solidFill>
                      <a:srgbClr val="000066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4pPr>
                <a:lvl5pPr marL="2057400" indent="-228600">
                  <a:defRPr sz="2500" b="1">
                    <a:solidFill>
                      <a:srgbClr val="000066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 b="1">
                    <a:solidFill>
                      <a:srgbClr val="000066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 b="1">
                    <a:solidFill>
                      <a:srgbClr val="000066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 b="1">
                    <a:solidFill>
                      <a:srgbClr val="000066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 b="1">
                    <a:solidFill>
                      <a:srgbClr val="000066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900" b="1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黑体" panose="02010609060101010101" pitchFamily="49" charset="-122"/>
                    <a:cs typeface="+mn-cs"/>
                  </a:rPr>
                  <a:t>1896</a:t>
                </a:r>
              </a:p>
            </p:txBody>
          </p:sp>
          <p:sp>
            <p:nvSpPr>
              <p:cNvPr id="2059" name="Text Box 16"/>
              <p:cNvSpPr txBox="1">
                <a:spLocks noChangeArrowheads="1"/>
              </p:cNvSpPr>
              <p:nvPr/>
            </p:nvSpPr>
            <p:spPr bwMode="auto">
              <a:xfrm>
                <a:off x="722163" y="0"/>
                <a:ext cx="726925" cy="144368"/>
              </a:xfrm>
              <a:prstGeom prst="rect">
                <a:avLst/>
              </a:prstGeom>
              <a:solidFill>
                <a:srgbClr val="8F1120"/>
              </a:solidFill>
              <a:ln>
                <a:noFill/>
              </a:ln>
            </p:spPr>
            <p:txBody>
              <a:bodyPr lIns="0" tIns="0" rIns="0" bIns="0" anchor="ctr" anchorCtr="1"/>
              <a:lstStyle>
                <a:lvl1pPr>
                  <a:defRPr sz="2500" b="1">
                    <a:solidFill>
                      <a:srgbClr val="000066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1pPr>
                <a:lvl2pPr marL="742950" indent="-285750">
                  <a:defRPr sz="2500" b="1">
                    <a:solidFill>
                      <a:srgbClr val="000066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2pPr>
                <a:lvl3pPr marL="1143000" indent="-228600">
                  <a:defRPr sz="2500" b="1">
                    <a:solidFill>
                      <a:srgbClr val="000066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3pPr>
                <a:lvl4pPr marL="1600200" indent="-228600">
                  <a:defRPr sz="2500" b="1">
                    <a:solidFill>
                      <a:srgbClr val="000066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4pPr>
                <a:lvl5pPr marL="2057400" indent="-228600">
                  <a:defRPr sz="2500" b="1">
                    <a:solidFill>
                      <a:srgbClr val="000066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 b="1">
                    <a:solidFill>
                      <a:srgbClr val="000066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 b="1">
                    <a:solidFill>
                      <a:srgbClr val="000066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 b="1">
                    <a:solidFill>
                      <a:srgbClr val="000066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 b="1">
                    <a:solidFill>
                      <a:srgbClr val="000066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900" b="1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黑体" panose="02010609060101010101" pitchFamily="49" charset="-122"/>
                    <a:cs typeface="+mn-cs"/>
                  </a:rPr>
                  <a:t>1920</a:t>
                </a:r>
              </a:p>
            </p:txBody>
          </p:sp>
          <p:sp>
            <p:nvSpPr>
              <p:cNvPr id="2060" name="Text Box 17"/>
              <p:cNvSpPr txBox="1">
                <a:spLocks noChangeArrowheads="1"/>
              </p:cNvSpPr>
              <p:nvPr/>
            </p:nvSpPr>
            <p:spPr bwMode="auto">
              <a:xfrm>
                <a:off x="1449087" y="0"/>
                <a:ext cx="726925" cy="144368"/>
              </a:xfrm>
              <a:prstGeom prst="rect">
                <a:avLst/>
              </a:prstGeom>
              <a:solidFill>
                <a:srgbClr val="8F1120"/>
              </a:solidFill>
              <a:ln>
                <a:noFill/>
              </a:ln>
            </p:spPr>
            <p:txBody>
              <a:bodyPr lIns="0" tIns="0" rIns="0" bIns="0" anchor="ctr" anchorCtr="1"/>
              <a:lstStyle>
                <a:lvl1pPr>
                  <a:defRPr sz="2500" b="1">
                    <a:solidFill>
                      <a:srgbClr val="000066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1pPr>
                <a:lvl2pPr marL="742950" indent="-285750">
                  <a:defRPr sz="2500" b="1">
                    <a:solidFill>
                      <a:srgbClr val="000066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2pPr>
                <a:lvl3pPr marL="1143000" indent="-228600">
                  <a:defRPr sz="2500" b="1">
                    <a:solidFill>
                      <a:srgbClr val="000066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3pPr>
                <a:lvl4pPr marL="1600200" indent="-228600">
                  <a:defRPr sz="2500" b="1">
                    <a:solidFill>
                      <a:srgbClr val="000066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4pPr>
                <a:lvl5pPr marL="2057400" indent="-228600">
                  <a:defRPr sz="2500" b="1">
                    <a:solidFill>
                      <a:srgbClr val="000066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 b="1">
                    <a:solidFill>
                      <a:srgbClr val="000066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 b="1">
                    <a:solidFill>
                      <a:srgbClr val="000066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 b="1">
                    <a:solidFill>
                      <a:srgbClr val="000066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 b="1">
                    <a:solidFill>
                      <a:srgbClr val="000066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900" b="1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黑体" panose="02010609060101010101" pitchFamily="49" charset="-122"/>
                    <a:cs typeface="+mn-cs"/>
                  </a:rPr>
                  <a:t>1987</a:t>
                </a:r>
              </a:p>
            </p:txBody>
          </p:sp>
          <p:sp>
            <p:nvSpPr>
              <p:cNvPr id="2061" name="Text Box 18"/>
              <p:cNvSpPr txBox="1">
                <a:spLocks noChangeArrowheads="1"/>
              </p:cNvSpPr>
              <p:nvPr/>
            </p:nvSpPr>
            <p:spPr bwMode="auto">
              <a:xfrm>
                <a:off x="2176012" y="0"/>
                <a:ext cx="726925" cy="144368"/>
              </a:xfrm>
              <a:prstGeom prst="rect">
                <a:avLst/>
              </a:prstGeom>
              <a:solidFill>
                <a:srgbClr val="8F1120"/>
              </a:solidFill>
              <a:ln>
                <a:noFill/>
              </a:ln>
            </p:spPr>
            <p:txBody>
              <a:bodyPr lIns="0" tIns="0" rIns="0" bIns="0" anchor="ctr" anchorCtr="1"/>
              <a:lstStyle>
                <a:lvl1pPr>
                  <a:defRPr sz="2500" b="1">
                    <a:solidFill>
                      <a:srgbClr val="000066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1pPr>
                <a:lvl2pPr marL="742950" indent="-285750">
                  <a:defRPr sz="2500" b="1">
                    <a:solidFill>
                      <a:srgbClr val="000066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2pPr>
                <a:lvl3pPr marL="1143000" indent="-228600">
                  <a:defRPr sz="2500" b="1">
                    <a:solidFill>
                      <a:srgbClr val="000066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3pPr>
                <a:lvl4pPr marL="1600200" indent="-228600">
                  <a:defRPr sz="2500" b="1">
                    <a:solidFill>
                      <a:srgbClr val="000066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4pPr>
                <a:lvl5pPr marL="2057400" indent="-228600">
                  <a:defRPr sz="2500" b="1">
                    <a:solidFill>
                      <a:srgbClr val="000066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 b="1">
                    <a:solidFill>
                      <a:srgbClr val="000066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 b="1">
                    <a:solidFill>
                      <a:srgbClr val="000066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 b="1">
                    <a:solidFill>
                      <a:srgbClr val="000066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 b="1">
                    <a:solidFill>
                      <a:srgbClr val="000066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900" b="1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黑体" panose="02010609060101010101" pitchFamily="49" charset="-122"/>
                    <a:cs typeface="+mn-cs"/>
                  </a:rPr>
                  <a:t>2006</a:t>
                </a:r>
              </a:p>
            </p:txBody>
          </p:sp>
        </p:grpSp>
      </p:grpSp>
      <p:pic>
        <p:nvPicPr>
          <p:cNvPr id="2053" name="Picture 25" descr="红色系校徽标准版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79388" y="152400"/>
            <a:ext cx="755650" cy="755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4" name="Rectangle 5"/>
          <p:cNvSpPr>
            <a:spLocks noGrp="1"/>
          </p:cNvSpPr>
          <p:nvPr>
            <p:ph type="body" idx="1"/>
          </p:nvPr>
        </p:nvSpPr>
        <p:spPr>
          <a:xfrm>
            <a:off x="468313" y="1125538"/>
            <a:ext cx="8229600" cy="506571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黑体" panose="02010609060101010101" pitchFamily="49" charset="-122"/>
          <a:ea typeface="黑体" panose="0201060906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黑体" panose="02010609060101010101" pitchFamily="49" charset="-122"/>
          <a:ea typeface="黑体" panose="0201060906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黑体" panose="02010609060101010101" pitchFamily="49" charset="-122"/>
          <a:ea typeface="黑体" panose="0201060906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黑体" panose="02010609060101010101" pitchFamily="49" charset="-122"/>
          <a:ea typeface="黑体" panose="02010609060101010101" pitchFamily="49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黑体" panose="02010609060101010101" pitchFamily="49" charset="-122"/>
          <a:ea typeface="黑体" panose="02010609060101010101" pitchFamily="49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黑体" panose="02010609060101010101" pitchFamily="49" charset="-122"/>
          <a:ea typeface="黑体" panose="02010609060101010101" pitchFamily="49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黑体" panose="02010609060101010101" pitchFamily="49" charset="-122"/>
          <a:ea typeface="黑体" panose="02010609060101010101" pitchFamily="49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黑体" panose="02010609060101010101" pitchFamily="49" charset="-122"/>
          <a:ea typeface="黑体" panose="02010609060101010101" pitchFamily="49" charset="-122"/>
        </a:defRPr>
      </a:lvl9pPr>
    </p:titleStyle>
    <p:bodyStyle>
      <a:lvl1pPr marL="449580" indent="-44958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SzPct val="120000"/>
        <a:buBlip>
          <a:blip r:embed="rId18"/>
        </a:buBlip>
        <a:defRPr sz="2800">
          <a:solidFill>
            <a:srgbClr val="133984"/>
          </a:solidFill>
          <a:latin typeface="+mn-lt"/>
          <a:ea typeface="+mn-ea"/>
          <a:cs typeface="+mn-cs"/>
        </a:defRPr>
      </a:lvl1pPr>
      <a:lvl2pPr marL="914400" indent="-2857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0066"/>
        </a:buClr>
        <a:buChar char="•"/>
        <a:defRPr sz="2400">
          <a:solidFill>
            <a:srgbClr val="133984"/>
          </a:solidFill>
          <a:latin typeface="+mn-lt"/>
          <a:ea typeface="+mn-ea"/>
        </a:defRPr>
      </a:lvl2pPr>
      <a:lvl3pPr marL="132270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marL="173037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marL="213868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259588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305308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351028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396748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gs.sjtu.edu.cn/xxfw/bgxz.htm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/>
          <p:cNvSpPr txBox="1"/>
          <p:nvPr/>
        </p:nvSpPr>
        <p:spPr>
          <a:xfrm>
            <a:off x="971600" y="138885"/>
            <a:ext cx="6732588" cy="579438"/>
          </a:xfrm>
          <a:prstGeom prst="rect">
            <a:avLst/>
          </a:prstGeom>
          <a:noFill/>
          <a:ln w="6350">
            <a:noFill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endParaRPr lang="zh-CN" altLang="en-US" sz="3200" dirty="0">
              <a:solidFill>
                <a:srgbClr val="A5002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7172" name="TextBox 3"/>
          <p:cNvSpPr txBox="1"/>
          <p:nvPr/>
        </p:nvSpPr>
        <p:spPr>
          <a:xfrm>
            <a:off x="827584" y="2204864"/>
            <a:ext cx="7181989" cy="200054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eaLnBrk="1" hangingPunct="1">
              <a:lnSpc>
                <a:spcPct val="150000"/>
              </a:lnSpc>
              <a:spcBef>
                <a:spcPts val="1200"/>
              </a:spcBef>
              <a:buClrTx/>
              <a:buFont typeface="Wingdings" panose="05000000000000000000" charset="0"/>
            </a:pP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研究生教育服务中心</a:t>
            </a:r>
            <a:endParaRPr lang="en-US" altLang="zh-CN" sz="28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 eaLnBrk="1" hangingPunct="1">
              <a:lnSpc>
                <a:spcPct val="150000"/>
              </a:lnSpc>
              <a:spcBef>
                <a:spcPts val="1200"/>
              </a:spcBef>
              <a:buClrTx/>
              <a:buFont typeface="Wingdings" panose="05000000000000000000" charset="0"/>
            </a:pPr>
            <a:r>
              <a:rPr lang="zh-CN" altLang="en-US" sz="4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办理各类事务服务安排</a:t>
            </a:r>
            <a:endParaRPr lang="en-US" altLang="zh-CN" sz="4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140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467544" y="889556"/>
            <a:ext cx="61411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10000"/>
              </a:lnSpc>
              <a:spcBef>
                <a:spcPct val="20000"/>
              </a:spcBef>
              <a:buSzPct val="120000"/>
              <a:buBlip>
                <a:blip r:embed="rId2"/>
              </a:buBlip>
              <a:defRPr sz="2400" b="1">
                <a:solidFill>
                  <a:srgbClr val="133984"/>
                </a:solidFill>
                <a:latin typeface="Book Antiqua" pitchFamily="18" charset="0"/>
                <a:ea typeface="黑体" pitchFamily="49" charset="-122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buClr>
                <a:srgbClr val="A50021"/>
              </a:buClr>
              <a:buChar char="—"/>
              <a:defRPr sz="2000" b="1">
                <a:solidFill>
                  <a:srgbClr val="133984"/>
                </a:solidFill>
                <a:latin typeface="Book Antiqua" pitchFamily="18" charset="0"/>
                <a:ea typeface="黑体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133984"/>
                </a:solidFill>
                <a:latin typeface="Book Antiqua" pitchFamily="18" charset="0"/>
                <a:ea typeface="黑体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2800" dirty="0" smtClean="0">
                <a:solidFill>
                  <a:srgbClr val="002060"/>
                </a:solidFill>
              </a:rPr>
              <a:t>火车票优惠卡自助充值</a:t>
            </a:r>
            <a:r>
              <a:rPr lang="zh-CN" altLang="en-US" sz="2800" dirty="0" smtClean="0">
                <a:solidFill>
                  <a:srgbClr val="002060"/>
                </a:solidFill>
                <a:latin typeface="+mj-ea"/>
                <a:ea typeface="+mj-ea"/>
              </a:rPr>
              <a:t>：</a:t>
            </a:r>
            <a:endParaRPr lang="zh-CN" altLang="en-US" sz="2800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067944" y="241484"/>
            <a:ext cx="50405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10000"/>
              </a:lnSpc>
              <a:spcBef>
                <a:spcPct val="20000"/>
              </a:spcBef>
              <a:buSzPct val="120000"/>
              <a:buBlip>
                <a:blip r:embed="rId2"/>
              </a:buBlip>
              <a:defRPr sz="2400" b="1">
                <a:solidFill>
                  <a:srgbClr val="133984"/>
                </a:solidFill>
                <a:latin typeface="Book Antiqua" pitchFamily="18" charset="0"/>
                <a:ea typeface="黑体" pitchFamily="49" charset="-122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buClr>
                <a:srgbClr val="A50021"/>
              </a:buClr>
              <a:buChar char="—"/>
              <a:defRPr sz="2000" b="1">
                <a:solidFill>
                  <a:srgbClr val="133984"/>
                </a:solidFill>
                <a:latin typeface="Book Antiqua" pitchFamily="18" charset="0"/>
                <a:ea typeface="黑体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133984"/>
                </a:solidFill>
                <a:latin typeface="Book Antiqua" pitchFamily="18" charset="0"/>
                <a:ea typeface="黑体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2800" dirty="0" smtClean="0">
                <a:solidFill>
                  <a:srgbClr val="002060"/>
                </a:solidFill>
              </a:rPr>
              <a:t>二、办理</a:t>
            </a:r>
            <a:r>
              <a:rPr lang="zh-CN" altLang="en-US" sz="2800" dirty="0">
                <a:solidFill>
                  <a:srgbClr val="002060"/>
                </a:solidFill>
              </a:rPr>
              <a:t>各类</a:t>
            </a:r>
            <a:r>
              <a:rPr lang="zh-CN" altLang="en-US" sz="2800" dirty="0" smtClean="0">
                <a:solidFill>
                  <a:srgbClr val="002060"/>
                </a:solidFill>
              </a:rPr>
              <a:t>证明及流程</a:t>
            </a:r>
            <a:endParaRPr lang="zh-CN" altLang="en-US" b="0" dirty="0">
              <a:solidFill>
                <a:srgbClr val="002060"/>
              </a:solidFill>
              <a:latin typeface="+mj-lt"/>
              <a:ea typeface="方正姚体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412776"/>
            <a:ext cx="785996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2000" dirty="0" smtClean="0">
                <a:solidFill>
                  <a:schemeClr val="tx1"/>
                </a:solidFill>
              </a:rPr>
              <a:t>闵行校区充值点：</a:t>
            </a:r>
            <a:endParaRPr lang="en-US" altLang="zh-CN" sz="20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tx1"/>
                </a:solidFill>
              </a:rPr>
              <a:t>陈瑞球楼一楼门卫值班室</a:t>
            </a:r>
            <a:endParaRPr lang="en-US" altLang="zh-CN" sz="20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tx1"/>
                </a:solidFill>
              </a:rPr>
              <a:t>闵行校区学生服务中心</a:t>
            </a:r>
            <a:endParaRPr lang="en-US" altLang="zh-CN" sz="20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20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2000" dirty="0" smtClean="0">
                <a:solidFill>
                  <a:schemeClr val="tx1"/>
                </a:solidFill>
              </a:rPr>
              <a:t>徐汇校区充值点：</a:t>
            </a:r>
            <a:endParaRPr lang="en-US" altLang="zh-CN" sz="20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tx1"/>
                </a:solidFill>
              </a:rPr>
              <a:t>新上院（南门）一楼大厅门卫值班处</a:t>
            </a:r>
            <a:endParaRPr lang="en-US" altLang="zh-CN" sz="20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tx1"/>
                </a:solidFill>
              </a:rPr>
              <a:t>徐汇校区学生服务中心（法学院东侧）</a:t>
            </a:r>
            <a:endParaRPr lang="en-US" altLang="zh-CN" sz="20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20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2000" dirty="0" smtClean="0">
                <a:solidFill>
                  <a:schemeClr val="tx1"/>
                </a:solidFill>
              </a:rPr>
              <a:t>医学院充值点：</a:t>
            </a:r>
            <a:endParaRPr lang="en-US" altLang="zh-CN" sz="20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tx1"/>
                </a:solidFill>
              </a:rPr>
              <a:t>医学院研究生分院设有充值点，具体由医学院通知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943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0472" y="1196752"/>
            <a:ext cx="78599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002060"/>
                </a:solidFill>
                <a:latin typeface="Book Antiqua" pitchFamily="18" charset="0"/>
              </a:rPr>
              <a:t>研究生教育服务中心联系方式：</a:t>
            </a:r>
            <a:endParaRPr lang="en-US" altLang="zh-CN" sz="2800" dirty="0">
              <a:solidFill>
                <a:srgbClr val="002060"/>
              </a:solidFill>
              <a:latin typeface="Book Antiqua" pitchFamily="18" charset="0"/>
            </a:endParaRPr>
          </a:p>
          <a:p>
            <a:pPr marL="342900" indent="-342900">
              <a:lnSpc>
                <a:spcPct val="150000"/>
              </a:lnSpc>
            </a:pPr>
            <a:endParaRPr lang="en-US" altLang="zh-CN" sz="2000" dirty="0" smtClean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solidFill>
                  <a:schemeClr val="tx1"/>
                </a:solidFill>
              </a:rPr>
              <a:t>服务电话</a:t>
            </a: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chemeClr val="tx1"/>
                </a:solidFill>
              </a:rPr>
              <a:t>021--34205105 </a:t>
            </a:r>
            <a:r>
              <a:rPr lang="zh-CN" altLang="en-US" sz="2000" dirty="0" smtClean="0">
                <a:solidFill>
                  <a:schemeClr val="tx1"/>
                </a:solidFill>
              </a:rPr>
              <a:t>（闵行）</a:t>
            </a:r>
            <a:endParaRPr lang="en-US" altLang="zh-CN" sz="20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chemeClr val="tx1"/>
                </a:solidFill>
              </a:rPr>
              <a:t>021--62932863</a:t>
            </a:r>
            <a:r>
              <a:rPr lang="zh-CN" altLang="en-US" sz="2000" dirty="0" smtClean="0">
                <a:solidFill>
                  <a:schemeClr val="tx1"/>
                </a:solidFill>
              </a:rPr>
              <a:t>（徐汇）</a:t>
            </a:r>
            <a:endParaRPr lang="en-US" altLang="zh-CN" sz="20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2000" dirty="0" smtClean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solidFill>
                  <a:schemeClr val="tx1"/>
                </a:solidFill>
              </a:rPr>
              <a:t>公共邮箱：</a:t>
            </a:r>
            <a:endParaRPr lang="en-US" altLang="zh-CN" sz="2000" dirty="0" smtClean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</a:pPr>
            <a:r>
              <a:rPr lang="en-US" altLang="zh-CN" sz="2000" dirty="0" smtClean="0">
                <a:solidFill>
                  <a:schemeClr val="tx1"/>
                </a:solidFill>
              </a:rPr>
              <a:t>gs328502@sjtu.edu.cn</a:t>
            </a:r>
          </a:p>
          <a:p>
            <a:pPr>
              <a:lnSpc>
                <a:spcPct val="150000"/>
              </a:lnSpc>
            </a:pPr>
            <a:endParaRPr lang="zh-CN" altLang="en-US" sz="2400" u="sng" dirty="0">
              <a:solidFill>
                <a:schemeClr val="tx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779912" y="260648"/>
            <a:ext cx="5256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2800" dirty="0" smtClean="0">
                <a:solidFill>
                  <a:srgbClr val="002060"/>
                </a:solidFill>
                <a:latin typeface="Book Antiqua" pitchFamily="18" charset="0"/>
              </a:rPr>
              <a:t>三、</a:t>
            </a:r>
            <a:r>
              <a:rPr lang="zh-CN" altLang="en-US" sz="2800" dirty="0" smtClean="0">
                <a:solidFill>
                  <a:srgbClr val="002060"/>
                </a:solidFill>
                <a:latin typeface="Book Antiqua" pitchFamily="18" charset="0"/>
              </a:rPr>
              <a:t>线上办理</a:t>
            </a:r>
            <a:endParaRPr lang="zh-CN" altLang="en-US" sz="2800" dirty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041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619672" y="1916832"/>
            <a:ext cx="658934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10000"/>
              </a:lnSpc>
              <a:spcBef>
                <a:spcPct val="20000"/>
              </a:spcBef>
              <a:buSzPct val="120000"/>
              <a:buBlip>
                <a:blip r:embed="rId2"/>
              </a:buBlip>
              <a:defRPr sz="2400" b="1">
                <a:solidFill>
                  <a:srgbClr val="133984"/>
                </a:solidFill>
                <a:latin typeface="Book Antiqua" pitchFamily="18" charset="0"/>
                <a:ea typeface="黑体" pitchFamily="49" charset="-122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buClr>
                <a:srgbClr val="A50021"/>
              </a:buClr>
              <a:buChar char="—"/>
              <a:defRPr sz="2000" b="1">
                <a:solidFill>
                  <a:srgbClr val="133984"/>
                </a:solidFill>
                <a:latin typeface="Book Antiqua" pitchFamily="18" charset="0"/>
                <a:ea typeface="黑体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133984"/>
                </a:solidFill>
                <a:latin typeface="Book Antiqua" pitchFamily="18" charset="0"/>
                <a:ea typeface="黑体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None/>
            </a:pPr>
            <a:r>
              <a:rPr lang="zh-CN" altLang="en-US" sz="2800" dirty="0" smtClean="0">
                <a:solidFill>
                  <a:srgbClr val="002060"/>
                </a:solidFill>
                <a:latin typeface="+mn-lt"/>
              </a:rPr>
              <a:t>一、服务安排</a:t>
            </a:r>
            <a:endParaRPr lang="en-US" altLang="zh-CN" sz="2800" dirty="0" smtClean="0">
              <a:solidFill>
                <a:srgbClr val="002060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SzTx/>
              <a:buNone/>
            </a:pPr>
            <a:endParaRPr lang="zh-CN" altLang="en-US" sz="2800" dirty="0">
              <a:solidFill>
                <a:srgbClr val="002060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SzTx/>
              <a:buNone/>
            </a:pPr>
            <a:r>
              <a:rPr lang="zh-CN" altLang="en-US" sz="2800" dirty="0" smtClean="0">
                <a:solidFill>
                  <a:srgbClr val="002060"/>
                </a:solidFill>
              </a:rPr>
              <a:t>二、</a:t>
            </a:r>
            <a:r>
              <a:rPr lang="zh-CN" altLang="en-US" sz="2800" dirty="0">
                <a:solidFill>
                  <a:srgbClr val="002060"/>
                </a:solidFill>
              </a:rPr>
              <a:t>办理各类证明及流程</a:t>
            </a:r>
            <a:endParaRPr lang="en-US" altLang="zh-CN" sz="2800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SzTx/>
              <a:buNone/>
            </a:pPr>
            <a:endParaRPr lang="en-US" altLang="zh-CN" sz="2800" dirty="0" smtClean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SzTx/>
              <a:buNone/>
            </a:pPr>
            <a:r>
              <a:rPr lang="zh-CN" altLang="en-US" sz="2800" dirty="0" smtClean="0">
                <a:solidFill>
                  <a:srgbClr val="002060"/>
                </a:solidFill>
              </a:rPr>
              <a:t>三</a:t>
            </a:r>
            <a:r>
              <a:rPr lang="zh-CN" altLang="en-US" sz="2800" dirty="0" smtClean="0">
                <a:solidFill>
                  <a:srgbClr val="002060"/>
                </a:solidFill>
              </a:rPr>
              <a:t>、线</a:t>
            </a:r>
            <a:r>
              <a:rPr lang="zh-CN" altLang="en-US" sz="2800" dirty="0" smtClean="0">
                <a:solidFill>
                  <a:srgbClr val="002060"/>
                </a:solidFill>
              </a:rPr>
              <a:t>上办理</a:t>
            </a:r>
            <a:endParaRPr lang="en-US" altLang="zh-CN" sz="28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624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标题 2"/>
          <p:cNvSpPr>
            <a:spLocks noGrp="1"/>
          </p:cNvSpPr>
          <p:nvPr/>
        </p:nvSpPr>
        <p:spPr>
          <a:xfrm>
            <a:off x="459099" y="974279"/>
            <a:ext cx="8372163" cy="5741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等线 (正文)"/>
              </a:rPr>
              <a:t>研究生院研究生教育服务中心</a:t>
            </a:r>
          </a:p>
        </p:txBody>
      </p:sp>
      <p:grpSp>
        <p:nvGrpSpPr>
          <p:cNvPr id="2" name="组合 27"/>
          <p:cNvGrpSpPr/>
          <p:nvPr/>
        </p:nvGrpSpPr>
        <p:grpSpPr>
          <a:xfrm>
            <a:off x="2357306" y="1619074"/>
            <a:ext cx="1929467" cy="1619076"/>
            <a:chOff x="8808" y="2846"/>
            <a:chExt cx="3048" cy="3484"/>
          </a:xfrm>
        </p:grpSpPr>
        <p:sp>
          <p:nvSpPr>
            <p:cNvPr id="26" name="矩形 25"/>
            <p:cNvSpPr/>
            <p:nvPr/>
          </p:nvSpPr>
          <p:spPr>
            <a:xfrm>
              <a:off x="8808" y="2846"/>
              <a:ext cx="3049" cy="348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47" y="2891"/>
              <a:ext cx="2957" cy="3386"/>
            </a:xfrm>
            <a:prstGeom prst="rect">
              <a:avLst/>
            </a:prstGeom>
          </p:spPr>
        </p:pic>
      </p:grpSp>
      <p:sp>
        <p:nvSpPr>
          <p:cNvPr id="9221" name="TextBox 1"/>
          <p:cNvSpPr txBox="1">
            <a:spLocks noChangeArrowheads="1"/>
          </p:cNvSpPr>
          <p:nvPr/>
        </p:nvSpPr>
        <p:spPr bwMode="auto">
          <a:xfrm>
            <a:off x="4258836" y="1426125"/>
            <a:ext cx="4849668" cy="54296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110000"/>
              </a:lnSpc>
              <a:spcBef>
                <a:spcPct val="20000"/>
              </a:spcBef>
              <a:buSzPct val="120000"/>
              <a:buBlip>
                <a:blip r:embed="rId3"/>
              </a:buBlip>
              <a:defRPr sz="2800">
                <a:solidFill>
                  <a:srgbClr val="133984"/>
                </a:solidFill>
                <a:latin typeface="黑体" pitchFamily="2" charset="-122"/>
                <a:ea typeface="黑体" pitchFamily="2" charset="-122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133984"/>
                </a:solidFill>
                <a:latin typeface="黑体" pitchFamily="2" charset="-122"/>
                <a:ea typeface="黑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一、现场办理</a:t>
            </a:r>
          </a:p>
          <a:p>
            <a:pPr marL="571500" indent="-28575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SzTx/>
              <a:buFont typeface="Wingdings" panose="05000000000000000000" charset="0"/>
              <a:buChar char=""/>
              <a:defRPr/>
            </a:pP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接收研究生培养等相关事务的纸质材料；</a:t>
            </a:r>
          </a:p>
          <a:p>
            <a:pPr marL="571500" marR="0" lvl="0" indent="-285750" algn="l" defTabSz="914400" rtl="0" fontAlgn="auto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"/>
              <a:defRPr/>
            </a:pP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研究生在读证明、出国成绩单、答辩证明、学历学位认证、补办学位证明书等；</a:t>
            </a:r>
          </a:p>
          <a:p>
            <a:pPr marL="571500" marR="0" lvl="0" indent="-285750" algn="l" rtl="0" fontAlgn="auto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SzTx/>
              <a:buFont typeface="Wingdings" panose="05000000000000000000" charset="0"/>
              <a:buChar char=""/>
              <a:defRPr/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发放毕业证书、学位证书、四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六级成绩单、学位论文封皮等；</a:t>
            </a:r>
            <a:endParaRPr lang="en-US" altLang="zh-CN" sz="16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marR="0" lvl="0" indent="-285750" algn="l" rtl="0" fontAlgn="auto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SzTx/>
              <a:buFont typeface="Wingdings" panose="05000000000000000000" charset="0"/>
              <a:buChar char=""/>
              <a:defRPr/>
            </a:pP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办理研究生证、火车票优惠卡等；</a:t>
            </a:r>
            <a:endParaRPr lang="en-US" altLang="zh-CN" sz="16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marR="0" lvl="0" indent="-285750" algn="l" rtl="0" fontAlgn="auto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SzTx/>
              <a:buFont typeface="Wingdings" panose="05000000000000000000" charset="0"/>
              <a:buChar char=""/>
              <a:defRPr/>
            </a:pP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本科生选研究生课程、旁听、联合办学成绩单</a:t>
            </a:r>
            <a:endParaRPr lang="en-US" altLang="zh-CN" sz="16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rtl="0" fontAlgn="auto">
              <a:lnSpc>
                <a:spcPts val="2400"/>
              </a:lnSpc>
              <a:spcBef>
                <a:spcPts val="1200"/>
              </a:spcBef>
              <a:buSzTx/>
              <a:buNone/>
              <a:defRPr/>
            </a:pPr>
            <a:r>
              <a:rPr lang="zh-CN" altLang="en-US" sz="2400" dirty="0" smtClean="0">
                <a:solidFill>
                  <a:srgbClr val="C31823"/>
                </a:solidFill>
                <a:latin typeface="等线 (正文)"/>
                <a:ea typeface="微软雅黑" panose="020B0503020204020204" pitchFamily="34" charset="-122"/>
              </a:rPr>
              <a:t>二、</a:t>
            </a:r>
            <a:r>
              <a:rPr lang="zh-CN" altLang="en-US" sz="2400" dirty="0">
                <a:solidFill>
                  <a:srgbClr val="C31823"/>
                </a:solidFill>
                <a:latin typeface="等线 (正文)"/>
                <a:ea typeface="微软雅黑" panose="020B0503020204020204" pitchFamily="34" charset="-122"/>
              </a:rPr>
              <a:t>网上申请自助</a:t>
            </a:r>
            <a:r>
              <a:rPr lang="zh-CN" altLang="en-US" sz="2400" dirty="0" smtClean="0">
                <a:solidFill>
                  <a:srgbClr val="C31823"/>
                </a:solidFill>
                <a:latin typeface="等线 (正文)"/>
                <a:ea typeface="微软雅黑" panose="020B0503020204020204" pitchFamily="34" charset="-122"/>
              </a:rPr>
              <a:t>办理</a:t>
            </a:r>
            <a:endParaRPr lang="en-US" altLang="zh-CN" sz="2400" dirty="0">
              <a:solidFill>
                <a:srgbClr val="C31823"/>
              </a:solidFill>
              <a:latin typeface="等线 (正文)"/>
              <a:ea typeface="微软雅黑" panose="020B0503020204020204" pitchFamily="34" charset="-122"/>
            </a:endParaRPr>
          </a:p>
          <a:p>
            <a:pPr indent="361950" rtl="0" fontAlgn="auto">
              <a:lnSpc>
                <a:spcPts val="2500"/>
              </a:lnSpc>
              <a:spcBef>
                <a:spcPts val="1200"/>
              </a:spcBef>
              <a:buSzTx/>
              <a:buNone/>
              <a:defRPr/>
            </a:pPr>
            <a:r>
              <a:rPr lang="zh-CN" altLang="en-US" sz="1600" dirty="0" smtClean="0">
                <a:solidFill>
                  <a:schemeClr val="tx1"/>
                </a:solidFill>
                <a:latin typeface="微软雅黑" charset="0"/>
                <a:ea typeface="微软雅黑" charset="0"/>
              </a:rPr>
              <a:t>在校生</a:t>
            </a:r>
            <a:r>
              <a:rPr lang="zh-CN" altLang="en-US" sz="1600" dirty="0">
                <a:solidFill>
                  <a:schemeClr val="tx1"/>
                </a:solidFill>
                <a:latin typeface="微软雅黑" charset="0"/>
                <a:ea typeface="微软雅黑" charset="0"/>
              </a:rPr>
              <a:t>网上自助申请普通在读证明和出国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charset="0"/>
                <a:ea typeface="微软雅黑" charset="0"/>
              </a:rPr>
              <a:t>成绩单</a:t>
            </a:r>
            <a:r>
              <a:rPr lang="en-US" altLang="zh-CN" sz="1600" dirty="0" smtClean="0">
                <a:solidFill>
                  <a:schemeClr val="tx1"/>
                </a:solidFill>
                <a:latin typeface="微软雅黑" charset="0"/>
                <a:ea typeface="微软雅黑" charset="0"/>
              </a:rPr>
              <a:t>,</a:t>
            </a:r>
            <a:r>
              <a:rPr lang="zh-CN" altLang="zh-CN" sz="1600" dirty="0" smtClean="0">
                <a:solidFill>
                  <a:schemeClr val="tx1"/>
                </a:solidFill>
                <a:latin typeface="微软雅黑" charset="0"/>
                <a:ea typeface="微软雅黑" charset="0"/>
              </a:rPr>
              <a:t>选择</a:t>
            </a:r>
            <a:r>
              <a:rPr lang="en-US" altLang="zh-CN" sz="1600" dirty="0" err="1">
                <a:solidFill>
                  <a:schemeClr val="tx1"/>
                </a:solidFill>
                <a:latin typeface="微软雅黑" charset="0"/>
                <a:ea typeface="微软雅黑" charset="0"/>
              </a:rPr>
              <a:t>jAccount</a:t>
            </a:r>
            <a:r>
              <a:rPr lang="zh-CN" altLang="zh-CN" sz="1600" dirty="0">
                <a:solidFill>
                  <a:schemeClr val="tx1"/>
                </a:solidFill>
                <a:latin typeface="微软雅黑" charset="0"/>
                <a:ea typeface="微软雅黑" charset="0"/>
              </a:rPr>
              <a:t>账号登陆或身份证登陆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charset="0"/>
                <a:ea typeface="微软雅黑" charset="0"/>
              </a:rPr>
              <a:t>自助申请打印在读证明和成绩单。</a:t>
            </a:r>
            <a:endParaRPr lang="en-US" altLang="zh-CN" sz="1600" dirty="0">
              <a:solidFill>
                <a:schemeClr val="tx1"/>
              </a:solidFill>
              <a:latin typeface="微软雅黑" charset="0"/>
              <a:ea typeface="微软雅黑" charset="0"/>
            </a:endParaRPr>
          </a:p>
          <a:p>
            <a:pPr lvl="0" indent="361950">
              <a:lnSpc>
                <a:spcPts val="2500"/>
              </a:lnSpc>
              <a:spcBef>
                <a:spcPct val="0"/>
              </a:spcBef>
              <a:buSzTx/>
              <a:buNone/>
              <a:defRPr/>
            </a:pPr>
            <a:r>
              <a:rPr lang="zh-CN" altLang="en-US" sz="1600" dirty="0">
                <a:solidFill>
                  <a:schemeClr val="tx1"/>
                </a:solidFill>
                <a:latin typeface="微软雅黑" charset="0"/>
                <a:ea typeface="微软雅黑" charset="0"/>
              </a:rPr>
              <a:t>地点：闵行校区陈瑞球楼</a:t>
            </a:r>
            <a:r>
              <a:rPr lang="en-US" altLang="zh-CN" sz="1600" dirty="0">
                <a:solidFill>
                  <a:schemeClr val="tx1"/>
                </a:solidFill>
                <a:latin typeface="微软雅黑" charset="0"/>
                <a:ea typeface="微软雅黑" charset="0"/>
              </a:rPr>
              <a:t>328</a:t>
            </a:r>
            <a:r>
              <a:rPr lang="zh-CN" altLang="en-US" sz="1600" dirty="0">
                <a:solidFill>
                  <a:schemeClr val="tx1"/>
                </a:solidFill>
                <a:latin typeface="微软雅黑" charset="0"/>
                <a:ea typeface="微软雅黑" charset="0"/>
              </a:rPr>
              <a:t>室门口西侧</a:t>
            </a:r>
            <a:endParaRPr lang="en-US" altLang="zh-CN" sz="1600" dirty="0">
              <a:solidFill>
                <a:schemeClr val="tx1"/>
              </a:solidFill>
              <a:latin typeface="微软雅黑" charset="0"/>
              <a:ea typeface="微软雅黑" charset="0"/>
            </a:endParaRPr>
          </a:p>
          <a:p>
            <a:pPr lvl="0" indent="361950">
              <a:lnSpc>
                <a:spcPts val="2500"/>
              </a:lnSpc>
              <a:spcBef>
                <a:spcPct val="0"/>
              </a:spcBef>
              <a:buSzTx/>
              <a:buNone/>
              <a:defRPr/>
            </a:pPr>
            <a:r>
              <a:rPr lang="zh-CN" altLang="en-US" sz="1600" dirty="0">
                <a:solidFill>
                  <a:schemeClr val="tx1"/>
                </a:solidFill>
                <a:latin typeface="微软雅黑" charset="0"/>
                <a:ea typeface="微软雅黑" charset="0"/>
              </a:rPr>
              <a:t>         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charset="0"/>
                <a:ea typeface="微软雅黑" charset="0"/>
              </a:rPr>
              <a:t> 徐汇</a:t>
            </a:r>
            <a:r>
              <a:rPr lang="zh-CN" altLang="en-US" sz="1600" dirty="0">
                <a:solidFill>
                  <a:schemeClr val="tx1"/>
                </a:solidFill>
                <a:latin typeface="微软雅黑" charset="0"/>
                <a:ea typeface="微软雅黑" charset="0"/>
              </a:rPr>
              <a:t>校区学生服务中心（法学院东侧）</a:t>
            </a:r>
            <a:endParaRPr lang="en-US" altLang="zh-CN" sz="1600" dirty="0">
              <a:solidFill>
                <a:schemeClr val="tx1"/>
              </a:solidFill>
              <a:latin typeface="微软雅黑" charset="0"/>
              <a:ea typeface="微软雅黑" charset="0"/>
            </a:endParaRPr>
          </a:p>
          <a:p>
            <a:pPr lvl="0" indent="361950">
              <a:lnSpc>
                <a:spcPts val="2500"/>
              </a:lnSpc>
              <a:spcBef>
                <a:spcPct val="0"/>
              </a:spcBef>
              <a:buSzTx/>
              <a:buNone/>
              <a:defRPr/>
            </a:pPr>
            <a:r>
              <a:rPr lang="en-US" altLang="zh-CN" sz="1600" dirty="0">
                <a:solidFill>
                  <a:schemeClr val="tx1"/>
                </a:solidFill>
                <a:latin typeface="微软雅黑" charset="0"/>
                <a:ea typeface="微软雅黑" charset="0"/>
              </a:rPr>
              <a:t>          </a:t>
            </a:r>
            <a:r>
              <a:rPr lang="zh-CN" altLang="en-US" sz="1600" dirty="0">
                <a:solidFill>
                  <a:schemeClr val="tx1"/>
                </a:solidFill>
                <a:latin typeface="微软雅黑" charset="0"/>
                <a:ea typeface="微软雅黑" charset="0"/>
              </a:rPr>
              <a:t>医学院研究生分院办公楼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charset="0"/>
                <a:ea typeface="微软雅黑" charset="0"/>
              </a:rPr>
              <a:t>内</a:t>
            </a:r>
            <a:endParaRPr lang="en-US" altLang="zh-CN" sz="1600" dirty="0" smtClean="0">
              <a:solidFill>
                <a:schemeClr val="tx1"/>
              </a:solidFill>
              <a:latin typeface="微软雅黑" charset="0"/>
              <a:ea typeface="微软雅黑" charset="0"/>
            </a:endParaRPr>
          </a:p>
        </p:txBody>
      </p:sp>
      <p:cxnSp>
        <p:nvCxnSpPr>
          <p:cNvPr id="35" name="直接连接符 34"/>
          <p:cNvCxnSpPr/>
          <p:nvPr/>
        </p:nvCxnSpPr>
        <p:spPr>
          <a:xfrm flipH="1">
            <a:off x="4399915" y="1731010"/>
            <a:ext cx="4445" cy="4770120"/>
          </a:xfrm>
          <a:prstGeom prst="lin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图片 24" descr="IMG_20190910_075202 (2).jpg"/>
          <p:cNvPicPr>
            <a:picLocks noChangeAspect="1"/>
          </p:cNvPicPr>
          <p:nvPr/>
        </p:nvPicPr>
        <p:blipFill>
          <a:blip r:embed="rId4" cstate="print"/>
          <a:srcRect l="2517"/>
          <a:stretch>
            <a:fillRect/>
          </a:stretch>
        </p:blipFill>
        <p:spPr>
          <a:xfrm>
            <a:off x="2349500" y="3320669"/>
            <a:ext cx="1944832" cy="1447470"/>
          </a:xfrm>
          <a:prstGeom prst="rect">
            <a:avLst/>
          </a:prstGeom>
        </p:spPr>
      </p:pic>
      <p:pic>
        <p:nvPicPr>
          <p:cNvPr id="30" name="图片 29" descr="IMG_20190919_083301 (2).jpg"/>
          <p:cNvPicPr>
            <a:picLocks noChangeAspect="1"/>
          </p:cNvPicPr>
          <p:nvPr/>
        </p:nvPicPr>
        <p:blipFill>
          <a:blip r:embed="rId5" cstate="print"/>
          <a:srcRect l="2066" t="339"/>
          <a:stretch>
            <a:fillRect/>
          </a:stretch>
        </p:blipFill>
        <p:spPr>
          <a:xfrm>
            <a:off x="417513" y="3324689"/>
            <a:ext cx="1842611" cy="1440999"/>
          </a:xfrm>
          <a:prstGeom prst="rect">
            <a:avLst/>
          </a:prstGeom>
        </p:spPr>
      </p:pic>
      <p:grpSp>
        <p:nvGrpSpPr>
          <p:cNvPr id="3" name="组合 38"/>
          <p:cNvGrpSpPr/>
          <p:nvPr/>
        </p:nvGrpSpPr>
        <p:grpSpPr>
          <a:xfrm>
            <a:off x="441695" y="1619432"/>
            <a:ext cx="1815537" cy="1623863"/>
            <a:chOff x="441695" y="1619432"/>
            <a:chExt cx="1815537" cy="1623863"/>
          </a:xfrm>
        </p:grpSpPr>
        <p:sp>
          <p:nvSpPr>
            <p:cNvPr id="6" name="矩形 5"/>
            <p:cNvSpPr/>
            <p:nvPr/>
          </p:nvSpPr>
          <p:spPr>
            <a:xfrm>
              <a:off x="441695" y="1619432"/>
              <a:ext cx="1815537" cy="162386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8" name="图片 37" descr="IMG_20190919_085103 (3).jpg"/>
            <p:cNvPicPr>
              <a:picLocks noChangeAspect="1"/>
            </p:cNvPicPr>
            <p:nvPr/>
          </p:nvPicPr>
          <p:blipFill>
            <a:blip r:embed="rId6" cstate="print"/>
            <a:srcRect t="7295" r="1068" b="4804"/>
            <a:stretch>
              <a:fillRect/>
            </a:stretch>
          </p:blipFill>
          <p:spPr>
            <a:xfrm>
              <a:off x="466725" y="1651000"/>
              <a:ext cx="1765300" cy="1568450"/>
            </a:xfrm>
            <a:prstGeom prst="rect">
              <a:avLst/>
            </a:prstGeom>
          </p:spPr>
        </p:pic>
      </p:grpSp>
      <p:grpSp>
        <p:nvGrpSpPr>
          <p:cNvPr id="4" name="组合 41"/>
          <p:cNvGrpSpPr/>
          <p:nvPr/>
        </p:nvGrpSpPr>
        <p:grpSpPr>
          <a:xfrm>
            <a:off x="2386014" y="4843461"/>
            <a:ext cx="1863500" cy="1776818"/>
            <a:chOff x="2386014" y="4843461"/>
            <a:chExt cx="1863500" cy="1776818"/>
          </a:xfrm>
        </p:grpSpPr>
        <p:sp>
          <p:nvSpPr>
            <p:cNvPr id="31" name="矩形 30"/>
            <p:cNvSpPr/>
            <p:nvPr/>
          </p:nvSpPr>
          <p:spPr>
            <a:xfrm>
              <a:off x="2386014" y="4843461"/>
              <a:ext cx="1863500" cy="177681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1" name="图片 40" descr="05"/>
            <p:cNvPicPr>
              <a:picLocks noChangeAspect="1"/>
            </p:cNvPicPr>
            <p:nvPr/>
          </p:nvPicPr>
          <p:blipFill>
            <a:blip r:embed="rId7" cstate="print"/>
            <a:srcRect l="7133" r="8164"/>
            <a:stretch>
              <a:fillRect/>
            </a:stretch>
          </p:blipFill>
          <p:spPr>
            <a:xfrm>
              <a:off x="2405064" y="4862611"/>
              <a:ext cx="1835148" cy="1741608"/>
            </a:xfrm>
            <a:prstGeom prst="rect">
              <a:avLst/>
            </a:prstGeom>
          </p:spPr>
        </p:pic>
      </p:grpSp>
      <p:grpSp>
        <p:nvGrpSpPr>
          <p:cNvPr id="5" name="组合 45"/>
          <p:cNvGrpSpPr/>
          <p:nvPr/>
        </p:nvGrpSpPr>
        <p:grpSpPr>
          <a:xfrm>
            <a:off x="433868" y="4857751"/>
            <a:ext cx="1804510" cy="1752250"/>
            <a:chOff x="433868" y="4857751"/>
            <a:chExt cx="1804510" cy="1752250"/>
          </a:xfrm>
        </p:grpSpPr>
        <p:sp>
          <p:nvSpPr>
            <p:cNvPr id="14" name="矩形 13"/>
            <p:cNvSpPr/>
            <p:nvPr/>
          </p:nvSpPr>
          <p:spPr>
            <a:xfrm>
              <a:off x="433868" y="4857751"/>
              <a:ext cx="1804510" cy="17522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5" name="图片 44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4655" b="4062"/>
            <a:stretch>
              <a:fillRect/>
            </a:stretch>
          </p:blipFill>
          <p:spPr>
            <a:xfrm>
              <a:off x="463551" y="4883150"/>
              <a:ext cx="1745940" cy="17005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87624" y="980728"/>
            <a:ext cx="6534472" cy="5504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800"/>
              </a:lnSpc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solidFill>
                  <a:schemeClr val="tx1"/>
                </a:solidFill>
              </a:rPr>
              <a:t>服务时间</a:t>
            </a:r>
            <a:endParaRPr lang="zh-CN" altLang="en-US" sz="2000" dirty="0">
              <a:solidFill>
                <a:schemeClr val="tx1"/>
              </a:solidFill>
            </a:endParaRPr>
          </a:p>
          <a:p>
            <a:pPr>
              <a:lnSpc>
                <a:spcPts val="2800"/>
              </a:lnSpc>
            </a:pPr>
            <a:r>
              <a:rPr lang="zh-CN" altLang="en-US" sz="2000" dirty="0" smtClean="0">
                <a:solidFill>
                  <a:schemeClr val="tx1"/>
                </a:solidFill>
              </a:rPr>
              <a:t>周一</a:t>
            </a:r>
            <a:r>
              <a:rPr lang="zh-CN" altLang="en-US" sz="2000" dirty="0">
                <a:solidFill>
                  <a:schemeClr val="tx1"/>
                </a:solidFill>
              </a:rPr>
              <a:t>至周五：</a:t>
            </a:r>
            <a:r>
              <a:rPr lang="en-US" altLang="zh-CN" sz="2000" dirty="0">
                <a:solidFill>
                  <a:schemeClr val="tx1"/>
                </a:solidFill>
              </a:rPr>
              <a:t>8:00 --17:30 </a:t>
            </a:r>
            <a:r>
              <a:rPr lang="zh-CN" altLang="en-US" sz="2000" dirty="0">
                <a:solidFill>
                  <a:schemeClr val="tx1"/>
                </a:solidFill>
              </a:rPr>
              <a:t>（</a:t>
            </a:r>
            <a:r>
              <a:rPr lang="zh-CN" altLang="en-US" sz="2000" dirty="0" smtClean="0">
                <a:solidFill>
                  <a:schemeClr val="tx1"/>
                </a:solidFill>
              </a:rPr>
              <a:t>中午不间断）</a:t>
            </a:r>
            <a:endParaRPr lang="en-US" altLang="zh-CN" sz="2000" dirty="0">
              <a:solidFill>
                <a:schemeClr val="tx1"/>
              </a:solidFill>
            </a:endParaRPr>
          </a:p>
          <a:p>
            <a:pPr>
              <a:lnSpc>
                <a:spcPts val="2800"/>
              </a:lnSpc>
            </a:pPr>
            <a:endParaRPr lang="en-US" altLang="zh-CN" sz="2000" dirty="0">
              <a:solidFill>
                <a:schemeClr val="tx1"/>
              </a:solidFill>
            </a:endParaRPr>
          </a:p>
          <a:p>
            <a:pPr marL="342900" indent="-342900">
              <a:lnSpc>
                <a:spcPts val="2800"/>
              </a:lnSpc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solidFill>
                  <a:schemeClr val="tx1"/>
                </a:solidFill>
              </a:rPr>
              <a:t>服务</a:t>
            </a:r>
            <a:r>
              <a:rPr lang="zh-CN" altLang="en-US" sz="2000" dirty="0">
                <a:solidFill>
                  <a:schemeClr val="tx1"/>
                </a:solidFill>
              </a:rPr>
              <a:t>电话</a:t>
            </a:r>
          </a:p>
          <a:p>
            <a:pPr>
              <a:lnSpc>
                <a:spcPts val="2800"/>
              </a:lnSpc>
            </a:pPr>
            <a:r>
              <a:rPr lang="en-US" altLang="zh-CN" sz="2000" dirty="0" smtClean="0">
                <a:solidFill>
                  <a:schemeClr val="tx1"/>
                </a:solidFill>
              </a:rPr>
              <a:t>021-</a:t>
            </a:r>
            <a:r>
              <a:rPr lang="en-US" altLang="zh-CN" sz="2000" dirty="0">
                <a:solidFill>
                  <a:schemeClr val="tx1"/>
                </a:solidFill>
              </a:rPr>
              <a:t>-34205105 </a:t>
            </a:r>
            <a:r>
              <a:rPr lang="zh-CN" altLang="en-US" sz="2000" dirty="0" smtClean="0">
                <a:solidFill>
                  <a:schemeClr val="tx1"/>
                </a:solidFill>
              </a:rPr>
              <a:t>（闵行）</a:t>
            </a:r>
            <a:endParaRPr lang="en-US" altLang="zh-CN" sz="2000" dirty="0" smtClean="0">
              <a:solidFill>
                <a:schemeClr val="tx1"/>
              </a:solidFill>
            </a:endParaRPr>
          </a:p>
          <a:p>
            <a:pPr>
              <a:lnSpc>
                <a:spcPts val="2800"/>
              </a:lnSpc>
            </a:pPr>
            <a:r>
              <a:rPr lang="en-US" altLang="zh-CN" sz="2000" dirty="0" smtClean="0">
                <a:solidFill>
                  <a:schemeClr val="tx1"/>
                </a:solidFill>
              </a:rPr>
              <a:t>021--62932863</a:t>
            </a:r>
            <a:r>
              <a:rPr lang="zh-CN" altLang="en-US" sz="2000" dirty="0" smtClean="0">
                <a:solidFill>
                  <a:schemeClr val="tx1"/>
                </a:solidFill>
              </a:rPr>
              <a:t>（徐汇）</a:t>
            </a:r>
            <a:endParaRPr lang="en-US" altLang="zh-CN" sz="2000" dirty="0" smtClean="0">
              <a:solidFill>
                <a:schemeClr val="tx1"/>
              </a:solidFill>
            </a:endParaRPr>
          </a:p>
          <a:p>
            <a:pPr>
              <a:lnSpc>
                <a:spcPts val="2800"/>
              </a:lnSpc>
            </a:pPr>
            <a:endParaRPr lang="en-US" altLang="zh-CN" sz="2000" dirty="0">
              <a:solidFill>
                <a:schemeClr val="tx1"/>
              </a:solidFill>
            </a:endParaRPr>
          </a:p>
          <a:p>
            <a:pPr marL="342900" indent="-342900">
              <a:lnSpc>
                <a:spcPts val="2800"/>
              </a:lnSpc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solidFill>
                  <a:schemeClr val="tx1"/>
                </a:solidFill>
              </a:rPr>
              <a:t>服务地点</a:t>
            </a:r>
            <a:endParaRPr lang="en-US" altLang="zh-CN" sz="2000" dirty="0" smtClean="0">
              <a:solidFill>
                <a:schemeClr val="tx1"/>
              </a:solidFill>
            </a:endParaRPr>
          </a:p>
          <a:p>
            <a:pPr>
              <a:lnSpc>
                <a:spcPts val="2800"/>
              </a:lnSpc>
            </a:pPr>
            <a:r>
              <a:rPr lang="zh-CN" altLang="en-US" sz="2000" dirty="0" smtClean="0">
                <a:solidFill>
                  <a:schemeClr val="tx1"/>
                </a:solidFill>
              </a:rPr>
              <a:t>闵行校区陈</a:t>
            </a:r>
            <a:r>
              <a:rPr lang="zh-CN" altLang="en-US" sz="2000" dirty="0">
                <a:solidFill>
                  <a:schemeClr val="tx1"/>
                </a:solidFill>
              </a:rPr>
              <a:t>瑞球楼</a:t>
            </a:r>
            <a:r>
              <a:rPr lang="en-US" altLang="zh-CN" sz="2000" dirty="0">
                <a:solidFill>
                  <a:schemeClr val="tx1"/>
                </a:solidFill>
              </a:rPr>
              <a:t>328</a:t>
            </a:r>
            <a:r>
              <a:rPr lang="zh-CN" altLang="en-US" sz="2000" dirty="0">
                <a:solidFill>
                  <a:schemeClr val="tx1"/>
                </a:solidFill>
              </a:rPr>
              <a:t>室 </a:t>
            </a:r>
            <a:endParaRPr lang="en-US" altLang="zh-CN" sz="2000" dirty="0" smtClean="0">
              <a:solidFill>
                <a:schemeClr val="tx1"/>
              </a:solidFill>
            </a:endParaRPr>
          </a:p>
          <a:p>
            <a:pPr>
              <a:lnSpc>
                <a:spcPts val="2800"/>
              </a:lnSpc>
            </a:pPr>
            <a:r>
              <a:rPr lang="zh-CN" altLang="en-US" sz="2000" dirty="0" smtClean="0">
                <a:solidFill>
                  <a:schemeClr val="tx1"/>
                </a:solidFill>
              </a:rPr>
              <a:t>徐汇校区新上院</a:t>
            </a:r>
            <a:r>
              <a:rPr lang="en-US" altLang="zh-CN" sz="2000" dirty="0" smtClean="0">
                <a:solidFill>
                  <a:schemeClr val="tx1"/>
                </a:solidFill>
              </a:rPr>
              <a:t>502</a:t>
            </a:r>
            <a:r>
              <a:rPr lang="zh-CN" altLang="en-US" sz="2000" dirty="0" smtClean="0">
                <a:solidFill>
                  <a:schemeClr val="tx1"/>
                </a:solidFill>
              </a:rPr>
              <a:t>室</a:t>
            </a:r>
            <a:endParaRPr lang="en-US" altLang="zh-CN" sz="2000" dirty="0" smtClean="0">
              <a:solidFill>
                <a:schemeClr val="tx1"/>
              </a:solidFill>
            </a:endParaRPr>
          </a:p>
          <a:p>
            <a:pPr>
              <a:lnSpc>
                <a:spcPts val="2800"/>
              </a:lnSpc>
            </a:pPr>
            <a:endParaRPr lang="en-US" altLang="zh-CN" sz="2000" dirty="0" smtClean="0">
              <a:solidFill>
                <a:schemeClr val="tx1"/>
              </a:solidFill>
            </a:endParaRPr>
          </a:p>
          <a:p>
            <a:pPr marL="342900" indent="-342900">
              <a:lnSpc>
                <a:spcPts val="28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chemeClr val="tx1"/>
                </a:solidFill>
              </a:rPr>
              <a:t>表格下载 </a:t>
            </a:r>
            <a:r>
              <a:rPr lang="zh-CN" altLang="en-US" sz="2000" dirty="0" smtClean="0">
                <a:solidFill>
                  <a:schemeClr val="tx1"/>
                </a:solidFill>
              </a:rPr>
              <a:t>网址：</a:t>
            </a:r>
            <a:endParaRPr lang="en-US" altLang="zh-CN" sz="2000" dirty="0" smtClean="0">
              <a:solidFill>
                <a:schemeClr val="tx1"/>
              </a:solidFill>
            </a:endParaRPr>
          </a:p>
          <a:p>
            <a:pPr>
              <a:lnSpc>
                <a:spcPts val="2800"/>
              </a:lnSpc>
            </a:pPr>
            <a:r>
              <a:rPr lang="zh-CN" altLang="en-US" sz="2000" dirty="0">
                <a:solidFill>
                  <a:schemeClr val="tx1"/>
                </a:solidFill>
              </a:rPr>
              <a:t>研究生院主页</a:t>
            </a:r>
            <a:r>
              <a:rPr lang="en-US" altLang="zh-CN" sz="2000" dirty="0">
                <a:solidFill>
                  <a:schemeClr val="tx1"/>
                </a:solidFill>
              </a:rPr>
              <a:t>-</a:t>
            </a:r>
            <a:r>
              <a:rPr lang="zh-CN" altLang="en-US" sz="2000" dirty="0">
                <a:solidFill>
                  <a:schemeClr val="tx1"/>
                </a:solidFill>
              </a:rPr>
              <a:t>信息服务</a:t>
            </a:r>
            <a:r>
              <a:rPr lang="en-US" altLang="zh-CN" sz="2000" dirty="0">
                <a:solidFill>
                  <a:schemeClr val="tx1"/>
                </a:solidFill>
              </a:rPr>
              <a:t>-</a:t>
            </a:r>
            <a:r>
              <a:rPr lang="zh-CN" altLang="en-US" sz="2000" dirty="0">
                <a:solidFill>
                  <a:schemeClr val="tx1"/>
                </a:solidFill>
              </a:rPr>
              <a:t>表格下载网址</a:t>
            </a:r>
            <a:r>
              <a:rPr lang="zh-CN" altLang="en-US" sz="2000" dirty="0" smtClean="0">
                <a:solidFill>
                  <a:schemeClr val="tx1"/>
                </a:solidFill>
              </a:rPr>
              <a:t>：</a:t>
            </a:r>
            <a:endParaRPr lang="en-US" altLang="zh-CN" sz="2000" dirty="0" smtClean="0">
              <a:solidFill>
                <a:schemeClr val="tx1"/>
              </a:solidFill>
            </a:endParaRPr>
          </a:p>
          <a:p>
            <a:pPr>
              <a:lnSpc>
                <a:spcPts val="2800"/>
              </a:lnSpc>
            </a:pPr>
            <a:r>
              <a:rPr lang="en-US" altLang="zh-CN" sz="2000" dirty="0" smtClean="0">
                <a:solidFill>
                  <a:schemeClr val="tx1"/>
                </a:solidFill>
                <a:hlinkClick r:id="rId2"/>
              </a:rPr>
              <a:t>http</a:t>
            </a:r>
            <a:r>
              <a:rPr lang="en-US" altLang="zh-CN" sz="2000" dirty="0">
                <a:solidFill>
                  <a:schemeClr val="tx1"/>
                </a:solidFill>
                <a:hlinkClick r:id="rId2"/>
              </a:rPr>
              <a:t>://www.gs.sjtu.edu.cn/xxfw/bgxz.htm</a:t>
            </a:r>
            <a:endParaRPr lang="zh-CN" altLang="en-US" sz="2000" dirty="0">
              <a:solidFill>
                <a:schemeClr val="tx1"/>
              </a:solidFill>
            </a:endParaRPr>
          </a:p>
          <a:p>
            <a:endParaRPr lang="zh-CN" altLang="en-US" dirty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660232" y="215900"/>
            <a:ext cx="2373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ct val="20000"/>
              </a:spcBef>
              <a:buSzPct val="120000"/>
              <a:buBlip>
                <a:blip r:embed="rId3"/>
              </a:buBlip>
              <a:defRPr sz="2400" b="1">
                <a:solidFill>
                  <a:srgbClr val="133984"/>
                </a:solidFill>
                <a:latin typeface="Book Antiqua" pitchFamily="18" charset="0"/>
                <a:ea typeface="黑体" pitchFamily="49" charset="-122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buClr>
                <a:srgbClr val="A50021"/>
              </a:buClr>
              <a:buChar char="—"/>
              <a:defRPr sz="2000" b="1">
                <a:solidFill>
                  <a:srgbClr val="133984"/>
                </a:solidFill>
                <a:latin typeface="Book Antiqua" pitchFamily="18" charset="0"/>
                <a:ea typeface="黑体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133984"/>
                </a:solidFill>
                <a:latin typeface="Book Antiqua" pitchFamily="18" charset="0"/>
                <a:ea typeface="黑体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2800" dirty="0">
                <a:solidFill>
                  <a:srgbClr val="000066"/>
                </a:solidFill>
                <a:latin typeface="Times New Roman" panose="02020603050405020304" pitchFamily="18" charset="0"/>
              </a:rPr>
              <a:t>一、服务安排</a:t>
            </a:r>
          </a:p>
        </p:txBody>
      </p:sp>
    </p:spTree>
    <p:extLst>
      <p:ext uri="{BB962C8B-B14F-4D97-AF65-F5344CB8AC3E}">
        <p14:creationId xmlns:p14="http://schemas.microsoft.com/office/powerpoint/2010/main" xmlns="" val="408456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2"/>
          <p:cNvSpPr txBox="1">
            <a:spLocks noChangeArrowheads="1"/>
          </p:cNvSpPr>
          <p:nvPr/>
        </p:nvSpPr>
        <p:spPr bwMode="auto">
          <a:xfrm>
            <a:off x="4716016" y="249692"/>
            <a:ext cx="43924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10000"/>
              </a:lnSpc>
              <a:spcBef>
                <a:spcPct val="20000"/>
              </a:spcBef>
              <a:buSzPct val="120000"/>
              <a:buBlip>
                <a:blip r:embed="rId2"/>
              </a:buBlip>
              <a:defRPr sz="2400" b="1">
                <a:solidFill>
                  <a:srgbClr val="133984"/>
                </a:solidFill>
                <a:latin typeface="Book Antiqua" pitchFamily="18" charset="0"/>
                <a:ea typeface="黑体" pitchFamily="49" charset="-122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buClr>
                <a:srgbClr val="A50021"/>
              </a:buClr>
              <a:buChar char="—"/>
              <a:defRPr sz="2000" b="1">
                <a:solidFill>
                  <a:srgbClr val="133984"/>
                </a:solidFill>
                <a:latin typeface="Book Antiqua" pitchFamily="18" charset="0"/>
                <a:ea typeface="黑体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133984"/>
                </a:solidFill>
                <a:latin typeface="Book Antiqua" pitchFamily="18" charset="0"/>
                <a:ea typeface="黑体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2800" dirty="0" smtClean="0">
                <a:solidFill>
                  <a:srgbClr val="002060"/>
                </a:solidFill>
                <a:latin typeface="+mj-lt"/>
                <a:ea typeface="+mj-ea"/>
              </a:rPr>
              <a:t> </a:t>
            </a:r>
            <a:r>
              <a:rPr lang="zh-CN" altLang="en-US" sz="2800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二、办理</a:t>
            </a:r>
            <a:r>
              <a:rPr lang="zh-CN" altLang="en-US" sz="2800" dirty="0">
                <a:solidFill>
                  <a:srgbClr val="000066"/>
                </a:solidFill>
                <a:latin typeface="Times New Roman" panose="02020603050405020304" pitchFamily="18" charset="0"/>
              </a:rPr>
              <a:t>各类</a:t>
            </a:r>
            <a:r>
              <a:rPr lang="zh-CN" altLang="en-US" sz="2800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证明及流程</a:t>
            </a:r>
            <a:endParaRPr lang="zh-CN" altLang="en-US" sz="2800" dirty="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819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94075376"/>
              </p:ext>
            </p:extLst>
          </p:nvPr>
        </p:nvGraphicFramePr>
        <p:xfrm>
          <a:off x="1043608" y="1268760"/>
          <a:ext cx="7056784" cy="4747084"/>
        </p:xfrm>
        <a:graphic>
          <a:graphicData uri="http://schemas.openxmlformats.org/drawingml/2006/table">
            <a:tbl>
              <a:tblPr/>
              <a:tblGrid>
                <a:gridCol w="661574"/>
                <a:gridCol w="3442882"/>
                <a:gridCol w="1584176"/>
                <a:gridCol w="1368152"/>
              </a:tblGrid>
              <a:tr h="510978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ct val="20000"/>
                        </a:spcBef>
                        <a:buSzPct val="120000"/>
                        <a:defRPr sz="2000"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1pPr>
                      <a:lvl2pPr marL="742950" indent="-114300">
                        <a:lnSpc>
                          <a:spcPct val="110000"/>
                        </a:lnSpc>
                        <a:spcBef>
                          <a:spcPct val="20000"/>
                        </a:spcBef>
                        <a:buClr>
                          <a:srgbClr val="A50021"/>
                        </a:buClr>
                        <a:defRPr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2pPr>
                      <a:lvl3pPr marL="1143000" indent="-49213">
                        <a:spcBef>
                          <a:spcPct val="20000"/>
                        </a:spcBef>
                        <a:defRPr sz="2000"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3pPr>
                      <a:lvl4pPr marL="1600200" indent="-984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1476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序号</a:t>
                      </a:r>
                      <a:endParaRPr kumimoji="0" lang="zh-CN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938" marR="64938" marT="9014" marB="90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ct val="20000"/>
                        </a:spcBef>
                        <a:buSzPct val="120000"/>
                        <a:defRPr sz="2000"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1pPr>
                      <a:lvl2pPr marL="742950" indent="-114300">
                        <a:lnSpc>
                          <a:spcPct val="110000"/>
                        </a:lnSpc>
                        <a:spcBef>
                          <a:spcPct val="20000"/>
                        </a:spcBef>
                        <a:buClr>
                          <a:srgbClr val="A50021"/>
                        </a:buClr>
                        <a:defRPr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2pPr>
                      <a:lvl3pPr marL="1143000" indent="-49213">
                        <a:spcBef>
                          <a:spcPct val="20000"/>
                        </a:spcBef>
                        <a:defRPr sz="2000"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3pPr>
                      <a:lvl4pPr marL="1600200" indent="-984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1476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事务条目</a:t>
                      </a:r>
                      <a:endParaRPr kumimoji="0" lang="zh-CN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938" marR="64938" marT="9014" marB="90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ct val="20000"/>
                        </a:spcBef>
                        <a:buSzPct val="120000"/>
                        <a:defRPr sz="2000"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1pPr>
                      <a:lvl2pPr marL="742950" indent="-114300">
                        <a:lnSpc>
                          <a:spcPct val="110000"/>
                        </a:lnSpc>
                        <a:spcBef>
                          <a:spcPct val="20000"/>
                        </a:spcBef>
                        <a:buClr>
                          <a:srgbClr val="A50021"/>
                        </a:buClr>
                        <a:defRPr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2pPr>
                      <a:lvl3pPr marL="1143000" indent="-49213">
                        <a:spcBef>
                          <a:spcPct val="20000"/>
                        </a:spcBef>
                        <a:defRPr sz="2000"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3pPr>
                      <a:lvl4pPr marL="1600200" indent="-984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1476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办理时间</a:t>
                      </a:r>
                      <a:endParaRPr kumimoji="0" lang="zh-CN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938" marR="64938" marT="9014" marB="90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ct val="20000"/>
                        </a:spcBef>
                        <a:buSzPct val="120000"/>
                        <a:defRPr sz="2000"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1pPr>
                      <a:lvl2pPr marL="742950" indent="-114300">
                        <a:lnSpc>
                          <a:spcPct val="110000"/>
                        </a:lnSpc>
                        <a:spcBef>
                          <a:spcPct val="20000"/>
                        </a:spcBef>
                        <a:buClr>
                          <a:srgbClr val="A50021"/>
                        </a:buClr>
                        <a:defRPr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2pPr>
                      <a:lvl3pPr marL="1143000" indent="-49213">
                        <a:spcBef>
                          <a:spcPct val="20000"/>
                        </a:spcBef>
                        <a:defRPr sz="2000"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3pPr>
                      <a:lvl4pPr marL="1600200" indent="-984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1476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办理时限</a:t>
                      </a:r>
                      <a:endParaRPr kumimoji="0" lang="zh-CN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938" marR="64938" marT="9014" marB="90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024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ct val="20000"/>
                        </a:spcBef>
                        <a:buSzPct val="120000"/>
                        <a:defRPr sz="2000"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1pPr>
                      <a:lvl2pPr marL="742950" indent="-114300">
                        <a:lnSpc>
                          <a:spcPct val="110000"/>
                        </a:lnSpc>
                        <a:spcBef>
                          <a:spcPct val="20000"/>
                        </a:spcBef>
                        <a:buClr>
                          <a:srgbClr val="A50021"/>
                        </a:buClr>
                        <a:defRPr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2pPr>
                      <a:lvl3pPr marL="1143000" indent="-49213">
                        <a:spcBef>
                          <a:spcPct val="20000"/>
                        </a:spcBef>
                        <a:defRPr sz="2000"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3pPr>
                      <a:lvl4pPr marL="1600200" indent="-984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1476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938" marR="64938" marT="9014" marB="90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ct val="20000"/>
                        </a:spcBef>
                        <a:buSzPct val="120000"/>
                        <a:defRPr sz="2000"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1pPr>
                      <a:lvl2pPr marL="742950" indent="-114300">
                        <a:lnSpc>
                          <a:spcPct val="110000"/>
                        </a:lnSpc>
                        <a:spcBef>
                          <a:spcPct val="20000"/>
                        </a:spcBef>
                        <a:buClr>
                          <a:srgbClr val="A50021"/>
                        </a:buClr>
                        <a:defRPr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2pPr>
                      <a:lvl3pPr marL="1143000" indent="-49213">
                        <a:spcBef>
                          <a:spcPct val="20000"/>
                        </a:spcBef>
                        <a:defRPr sz="2000"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3pPr>
                      <a:lvl4pPr marL="1600200" indent="-984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1476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zh-CN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8000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在读证明</a:t>
                      </a:r>
                    </a:p>
                  </a:txBody>
                  <a:tcPr marL="64938" marR="64938" marT="9014" marB="90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8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ct val="20000"/>
                        </a:spcBef>
                        <a:buSzPct val="120000"/>
                        <a:defRPr sz="2000"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1pPr>
                      <a:lvl2pPr marL="742950" indent="-114300">
                        <a:lnSpc>
                          <a:spcPct val="110000"/>
                        </a:lnSpc>
                        <a:spcBef>
                          <a:spcPct val="20000"/>
                        </a:spcBef>
                        <a:buClr>
                          <a:srgbClr val="A50021"/>
                        </a:buClr>
                        <a:defRPr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2pPr>
                      <a:lvl3pPr marL="1143000" indent="-49213">
                        <a:spcBef>
                          <a:spcPct val="20000"/>
                        </a:spcBef>
                        <a:defRPr sz="2000"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3pPr>
                      <a:lvl4pPr marL="1600200" indent="-984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1476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8000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周一至周五</a:t>
                      </a:r>
                      <a:endParaRPr kumimoji="0" lang="en-US" altLang="zh-CN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8000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8000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8:00--17:30</a:t>
                      </a:r>
                      <a:endParaRPr kumimoji="0" lang="zh-CN" altLang="en-US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8000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938" marR="64938" marT="9014" marB="90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8"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ct val="20000"/>
                        </a:spcBef>
                        <a:buSzPct val="120000"/>
                        <a:defRPr sz="2000"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1pPr>
                      <a:lvl2pPr marL="742950" indent="-114300">
                        <a:lnSpc>
                          <a:spcPct val="110000"/>
                        </a:lnSpc>
                        <a:spcBef>
                          <a:spcPct val="20000"/>
                        </a:spcBef>
                        <a:buClr>
                          <a:srgbClr val="A50021"/>
                        </a:buClr>
                        <a:defRPr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2pPr>
                      <a:lvl3pPr marL="1143000" indent="-49213">
                        <a:spcBef>
                          <a:spcPct val="20000"/>
                        </a:spcBef>
                        <a:defRPr sz="2000"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3pPr>
                      <a:lvl4pPr marL="1600200" indent="-984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1476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即时受理</a:t>
                      </a:r>
                      <a:endParaRPr kumimoji="0" lang="zh-CN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938" marR="64938" marT="9014" marB="90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437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ct val="20000"/>
                        </a:spcBef>
                        <a:buSzPct val="120000"/>
                        <a:defRPr sz="2000"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1pPr>
                      <a:lvl2pPr marL="742950" indent="-114300">
                        <a:lnSpc>
                          <a:spcPct val="110000"/>
                        </a:lnSpc>
                        <a:spcBef>
                          <a:spcPct val="20000"/>
                        </a:spcBef>
                        <a:buClr>
                          <a:srgbClr val="A50021"/>
                        </a:buClr>
                        <a:defRPr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2pPr>
                      <a:lvl3pPr marL="1143000" indent="-49213">
                        <a:spcBef>
                          <a:spcPct val="20000"/>
                        </a:spcBef>
                        <a:defRPr sz="2000"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3pPr>
                      <a:lvl4pPr marL="1600200" indent="-984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1476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938" marR="64938" marT="9014" marB="90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ct val="20000"/>
                        </a:spcBef>
                        <a:buSzPct val="120000"/>
                        <a:defRPr sz="2000"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1pPr>
                      <a:lvl2pPr marL="742950" indent="-114300">
                        <a:lnSpc>
                          <a:spcPct val="110000"/>
                        </a:lnSpc>
                        <a:spcBef>
                          <a:spcPct val="20000"/>
                        </a:spcBef>
                        <a:buClr>
                          <a:srgbClr val="A50021"/>
                        </a:buClr>
                        <a:defRPr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2pPr>
                      <a:lvl3pPr marL="1143000" indent="-49213">
                        <a:spcBef>
                          <a:spcPct val="20000"/>
                        </a:spcBef>
                        <a:defRPr sz="2000"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3pPr>
                      <a:lvl4pPr marL="1600200" indent="-984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1476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8000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研究生</a:t>
                      </a:r>
                      <a:r>
                        <a:rPr kumimoji="0" lang="zh-CN" altLang="zh-CN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8000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出国成绩单</a:t>
                      </a:r>
                    </a:p>
                  </a:txBody>
                  <a:tcPr marL="64938" marR="64938" marT="9014" marB="90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55437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ct val="20000"/>
                        </a:spcBef>
                        <a:buSzPct val="120000"/>
                        <a:defRPr sz="2000"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1pPr>
                      <a:lvl2pPr marL="742950" indent="-114300">
                        <a:lnSpc>
                          <a:spcPct val="110000"/>
                        </a:lnSpc>
                        <a:spcBef>
                          <a:spcPct val="20000"/>
                        </a:spcBef>
                        <a:buClr>
                          <a:srgbClr val="A50021"/>
                        </a:buClr>
                        <a:defRPr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2pPr>
                      <a:lvl3pPr marL="1143000" indent="-49213">
                        <a:spcBef>
                          <a:spcPct val="20000"/>
                        </a:spcBef>
                        <a:defRPr sz="2000"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3pPr>
                      <a:lvl4pPr marL="1600200" indent="-984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1476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938" marR="64938" marT="9014" marB="90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ct val="20000"/>
                        </a:spcBef>
                        <a:buSzPct val="120000"/>
                        <a:defRPr sz="2000"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1pPr>
                      <a:lvl2pPr marL="742950" indent="-114300">
                        <a:lnSpc>
                          <a:spcPct val="110000"/>
                        </a:lnSpc>
                        <a:spcBef>
                          <a:spcPct val="20000"/>
                        </a:spcBef>
                        <a:buClr>
                          <a:srgbClr val="A50021"/>
                        </a:buClr>
                        <a:defRPr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2pPr>
                      <a:lvl3pPr marL="1143000" indent="-49213">
                        <a:spcBef>
                          <a:spcPct val="20000"/>
                        </a:spcBef>
                        <a:defRPr sz="2000"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3pPr>
                      <a:lvl4pPr marL="1600200" indent="-984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1476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zh-CN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8000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研究生学历、学位认证</a:t>
                      </a:r>
                      <a:endParaRPr kumimoji="0" lang="en-US" altLang="zh-CN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8000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8000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（闵行陈瑞球楼</a:t>
                      </a:r>
                      <a:r>
                        <a:rPr kumimoji="0" lang="en-US" altLang="zh-CN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8000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328</a:t>
                      </a:r>
                      <a:r>
                        <a:rPr kumimoji="0" lang="zh-CN" alt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8000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室）</a:t>
                      </a:r>
                      <a:endParaRPr kumimoji="0" lang="zh-CN" altLang="zh-CN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8000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938" marR="64938" marT="9014" marB="90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603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8000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kumimoji="0" lang="zh-CN" altLang="en-US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8000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938" marR="64938" marT="9014" marB="90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8000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本科生选研究生课程、旁听、联合办学等各类成绩单</a:t>
                      </a:r>
                    </a:p>
                  </a:txBody>
                  <a:tcPr marL="64938" marR="64938" marT="9014" marB="90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60351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ct val="20000"/>
                        </a:spcBef>
                        <a:buSzPct val="120000"/>
                        <a:defRPr sz="2000"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1pPr>
                      <a:lvl2pPr marL="742950" indent="-114300">
                        <a:lnSpc>
                          <a:spcPct val="110000"/>
                        </a:lnSpc>
                        <a:spcBef>
                          <a:spcPct val="20000"/>
                        </a:spcBef>
                        <a:buClr>
                          <a:srgbClr val="A50021"/>
                        </a:buClr>
                        <a:defRPr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2pPr>
                      <a:lvl3pPr marL="1143000" indent="-49213">
                        <a:spcBef>
                          <a:spcPct val="20000"/>
                        </a:spcBef>
                        <a:defRPr sz="2000"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3pPr>
                      <a:lvl4pPr marL="1600200" indent="-984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1476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938" marR="64938" marT="9014" marB="90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ct val="20000"/>
                        </a:spcBef>
                        <a:buSzPct val="120000"/>
                        <a:defRPr sz="2000"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1pPr>
                      <a:lvl2pPr marL="742950" indent="-114300">
                        <a:lnSpc>
                          <a:spcPct val="110000"/>
                        </a:lnSpc>
                        <a:spcBef>
                          <a:spcPct val="20000"/>
                        </a:spcBef>
                        <a:buClr>
                          <a:srgbClr val="A50021"/>
                        </a:buClr>
                        <a:defRPr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2pPr>
                      <a:lvl3pPr marL="1143000" indent="-49213">
                        <a:spcBef>
                          <a:spcPct val="20000"/>
                        </a:spcBef>
                        <a:defRPr sz="2000"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3pPr>
                      <a:lvl4pPr marL="1600200" indent="-984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1476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8000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研究生证</a:t>
                      </a:r>
                    </a:p>
                  </a:txBody>
                  <a:tcPr marL="64938" marR="64938" marT="9014" marB="90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678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kumimoji="0" lang="zh-CN" altLang="en-US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938" marR="64938" marT="9014" marB="90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8000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火车票优惠卡</a:t>
                      </a:r>
                      <a:endParaRPr kumimoji="0" lang="zh-CN" altLang="en-US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8000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938" marR="64938" marT="9014" marB="90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512565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ct val="20000"/>
                        </a:spcBef>
                        <a:buSzPct val="120000"/>
                        <a:defRPr sz="2000"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1pPr>
                      <a:lvl2pPr marL="742950" indent="-114300">
                        <a:lnSpc>
                          <a:spcPct val="110000"/>
                        </a:lnSpc>
                        <a:spcBef>
                          <a:spcPct val="20000"/>
                        </a:spcBef>
                        <a:buClr>
                          <a:srgbClr val="A50021"/>
                        </a:buClr>
                        <a:defRPr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2pPr>
                      <a:lvl3pPr marL="1143000" indent="-49213">
                        <a:spcBef>
                          <a:spcPct val="20000"/>
                        </a:spcBef>
                        <a:defRPr sz="2000"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3pPr>
                      <a:lvl4pPr marL="1600200" indent="-984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1476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938" marR="64938" marT="9014" marB="90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ct val="20000"/>
                        </a:spcBef>
                        <a:buSzPct val="120000"/>
                        <a:defRPr sz="2000"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1pPr>
                      <a:lvl2pPr marL="742950" indent="-114300">
                        <a:lnSpc>
                          <a:spcPct val="110000"/>
                        </a:lnSpc>
                        <a:spcBef>
                          <a:spcPct val="20000"/>
                        </a:spcBef>
                        <a:buClr>
                          <a:srgbClr val="A50021"/>
                        </a:buClr>
                        <a:defRPr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2pPr>
                      <a:lvl3pPr marL="1143000" indent="-49213">
                        <a:spcBef>
                          <a:spcPct val="20000"/>
                        </a:spcBef>
                        <a:defRPr sz="2000"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3pPr>
                      <a:lvl4pPr marL="1600200" indent="-984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1476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8000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学位论文答辩证明</a:t>
                      </a:r>
                    </a:p>
                  </a:txBody>
                  <a:tcPr marL="64938" marR="64938" marT="9014" marB="90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55437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ct val="20000"/>
                        </a:spcBef>
                        <a:buSzPct val="120000"/>
                        <a:defRPr sz="2000"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1pPr>
                      <a:lvl2pPr marL="742950" indent="-114300">
                        <a:lnSpc>
                          <a:spcPct val="110000"/>
                        </a:lnSpc>
                        <a:spcBef>
                          <a:spcPct val="20000"/>
                        </a:spcBef>
                        <a:buClr>
                          <a:srgbClr val="A50021"/>
                        </a:buClr>
                        <a:defRPr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2pPr>
                      <a:lvl3pPr marL="1143000" indent="-49213">
                        <a:spcBef>
                          <a:spcPct val="20000"/>
                        </a:spcBef>
                        <a:defRPr sz="2000"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3pPr>
                      <a:lvl4pPr marL="1600200" indent="-984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1476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938" marR="64938" marT="9014" marB="90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ct val="20000"/>
                        </a:spcBef>
                        <a:buSzPct val="120000"/>
                        <a:defRPr sz="2000"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1pPr>
                      <a:lvl2pPr marL="742950" indent="-114300">
                        <a:lnSpc>
                          <a:spcPct val="110000"/>
                        </a:lnSpc>
                        <a:spcBef>
                          <a:spcPct val="20000"/>
                        </a:spcBef>
                        <a:buClr>
                          <a:srgbClr val="A50021"/>
                        </a:buClr>
                        <a:defRPr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2pPr>
                      <a:lvl3pPr marL="1143000" indent="-49213">
                        <a:spcBef>
                          <a:spcPct val="20000"/>
                        </a:spcBef>
                        <a:defRPr sz="2000" b="1">
                          <a:solidFill>
                            <a:srgbClr val="133984"/>
                          </a:solidFill>
                          <a:latin typeface="Book Antiqua" panose="02040602050305030304" pitchFamily="18" charset="0"/>
                          <a:ea typeface="黑体" panose="02010609060101010101" pitchFamily="49" charset="-122"/>
                        </a:defRPr>
                      </a:lvl3pPr>
                      <a:lvl4pPr marL="1600200" indent="-984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14763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147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00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学历证明书、学位证明书</a:t>
                      </a: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00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00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（闵行陈瑞球楼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00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328</a:t>
                      </a: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00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室）</a:t>
                      </a:r>
                      <a:endParaRPr kumimoji="0" lang="zh-CN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938" marR="64938" marT="9014" marB="90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3057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467544" y="1052736"/>
            <a:ext cx="61411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10000"/>
              </a:lnSpc>
              <a:spcBef>
                <a:spcPct val="20000"/>
              </a:spcBef>
              <a:buSzPct val="120000"/>
              <a:buBlip>
                <a:blip r:embed="rId2"/>
              </a:buBlip>
              <a:defRPr sz="2400" b="1">
                <a:solidFill>
                  <a:srgbClr val="133984"/>
                </a:solidFill>
                <a:latin typeface="Book Antiqua" pitchFamily="18" charset="0"/>
                <a:ea typeface="黑体" pitchFamily="49" charset="-122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buClr>
                <a:srgbClr val="A50021"/>
              </a:buClr>
              <a:buChar char="—"/>
              <a:defRPr sz="2000" b="1">
                <a:solidFill>
                  <a:srgbClr val="133984"/>
                </a:solidFill>
                <a:latin typeface="Book Antiqua" pitchFamily="18" charset="0"/>
                <a:ea typeface="黑体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133984"/>
                </a:solidFill>
                <a:latin typeface="Book Antiqua" pitchFamily="18" charset="0"/>
                <a:ea typeface="黑体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2800" dirty="0">
                <a:solidFill>
                  <a:srgbClr val="002060"/>
                </a:solidFill>
              </a:rPr>
              <a:t>办理研究生学位论文答辩证明</a:t>
            </a:r>
            <a:r>
              <a:rPr lang="zh-CN" altLang="en-US" sz="2800" dirty="0" smtClean="0">
                <a:solidFill>
                  <a:srgbClr val="002060"/>
                </a:solidFill>
              </a:rPr>
              <a:t>流程</a:t>
            </a:r>
            <a:r>
              <a:rPr lang="zh-CN" altLang="en-US" sz="2800" dirty="0" smtClean="0">
                <a:solidFill>
                  <a:srgbClr val="002060"/>
                </a:solidFill>
                <a:latin typeface="+mj-ea"/>
                <a:ea typeface="+mj-ea"/>
              </a:rPr>
              <a:t>：</a:t>
            </a:r>
            <a:endParaRPr lang="zh-CN" altLang="en-US" sz="2800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067944" y="215900"/>
            <a:ext cx="50405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10000"/>
              </a:lnSpc>
              <a:spcBef>
                <a:spcPct val="20000"/>
              </a:spcBef>
              <a:buSzPct val="120000"/>
              <a:buBlip>
                <a:blip r:embed="rId2"/>
              </a:buBlip>
              <a:defRPr sz="2400" b="1">
                <a:solidFill>
                  <a:srgbClr val="133984"/>
                </a:solidFill>
                <a:latin typeface="Book Antiqua" pitchFamily="18" charset="0"/>
                <a:ea typeface="黑体" pitchFamily="49" charset="-122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buClr>
                <a:srgbClr val="A50021"/>
              </a:buClr>
              <a:buChar char="—"/>
              <a:defRPr sz="2000" b="1">
                <a:solidFill>
                  <a:srgbClr val="133984"/>
                </a:solidFill>
                <a:latin typeface="Book Antiqua" pitchFamily="18" charset="0"/>
                <a:ea typeface="黑体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133984"/>
                </a:solidFill>
                <a:latin typeface="Book Antiqua" pitchFamily="18" charset="0"/>
                <a:ea typeface="黑体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2800" dirty="0" smtClean="0">
                <a:solidFill>
                  <a:srgbClr val="002060"/>
                </a:solidFill>
              </a:rPr>
              <a:t>二、办理</a:t>
            </a:r>
            <a:r>
              <a:rPr lang="zh-CN" altLang="en-US" sz="2800" dirty="0">
                <a:solidFill>
                  <a:srgbClr val="002060"/>
                </a:solidFill>
              </a:rPr>
              <a:t>各类</a:t>
            </a:r>
            <a:r>
              <a:rPr lang="zh-CN" altLang="en-US" sz="2800" dirty="0" smtClean="0">
                <a:solidFill>
                  <a:srgbClr val="002060"/>
                </a:solidFill>
              </a:rPr>
              <a:t>证明及流程</a:t>
            </a:r>
            <a:endParaRPr lang="zh-CN" altLang="en-US" b="0" dirty="0">
              <a:solidFill>
                <a:srgbClr val="002060"/>
              </a:solidFill>
              <a:latin typeface="+mj-lt"/>
              <a:ea typeface="方正姚体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0472" y="1700808"/>
            <a:ext cx="8003976" cy="4176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5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chemeClr val="tx1"/>
                </a:solidFill>
              </a:rPr>
              <a:t>办理</a:t>
            </a:r>
            <a:r>
              <a:rPr lang="zh-CN" altLang="en-US" sz="2000" dirty="0" smtClean="0">
                <a:solidFill>
                  <a:schemeClr val="tx1"/>
                </a:solidFill>
              </a:rPr>
              <a:t>时间</a:t>
            </a:r>
            <a:endParaRPr lang="en-US" altLang="zh-CN" sz="2000" dirty="0" smtClean="0">
              <a:solidFill>
                <a:schemeClr val="tx1"/>
              </a:solidFill>
            </a:endParaRP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zh-CN" altLang="en-US" sz="2000" dirty="0" smtClean="0">
                <a:solidFill>
                  <a:schemeClr val="tx1"/>
                </a:solidFill>
              </a:rPr>
              <a:t>周一</a:t>
            </a:r>
            <a:r>
              <a:rPr lang="zh-CN" altLang="en-US" sz="2000" dirty="0">
                <a:solidFill>
                  <a:schemeClr val="tx1"/>
                </a:solidFill>
              </a:rPr>
              <a:t>至周五</a:t>
            </a:r>
            <a:r>
              <a:rPr lang="en-US" altLang="zh-CN" sz="2000" dirty="0" smtClean="0">
                <a:solidFill>
                  <a:schemeClr val="tx1"/>
                </a:solidFill>
              </a:rPr>
              <a:t>8</a:t>
            </a:r>
            <a:r>
              <a:rPr lang="zh-CN" altLang="en-US" sz="2000" dirty="0" smtClean="0">
                <a:solidFill>
                  <a:schemeClr val="tx1"/>
                </a:solidFill>
              </a:rPr>
              <a:t>：</a:t>
            </a:r>
            <a:r>
              <a:rPr lang="en-US" altLang="zh-CN" sz="2000" dirty="0" smtClean="0">
                <a:solidFill>
                  <a:schemeClr val="tx1"/>
                </a:solidFill>
              </a:rPr>
              <a:t>00-17</a:t>
            </a:r>
            <a:r>
              <a:rPr lang="zh-CN" altLang="en-US" sz="2000" dirty="0" smtClean="0">
                <a:solidFill>
                  <a:schemeClr val="tx1"/>
                </a:solidFill>
              </a:rPr>
              <a:t>：</a:t>
            </a:r>
            <a:r>
              <a:rPr lang="en-US" altLang="zh-CN" sz="2000" dirty="0" smtClean="0">
                <a:solidFill>
                  <a:schemeClr val="tx1"/>
                </a:solidFill>
              </a:rPr>
              <a:t>30</a:t>
            </a:r>
          </a:p>
          <a:p>
            <a:pPr marL="342900" indent="-342900">
              <a:lnSpc>
                <a:spcPts val="35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chemeClr val="tx1"/>
                </a:solidFill>
              </a:rPr>
              <a:t>办理</a:t>
            </a:r>
            <a:r>
              <a:rPr lang="zh-CN" altLang="en-US" sz="2000" dirty="0" smtClean="0">
                <a:solidFill>
                  <a:schemeClr val="tx1"/>
                </a:solidFill>
              </a:rPr>
              <a:t>地点</a:t>
            </a:r>
            <a:endParaRPr lang="en-US" altLang="zh-CN" sz="2000" dirty="0" smtClean="0">
              <a:solidFill>
                <a:schemeClr val="tx1"/>
              </a:solidFill>
            </a:endParaRP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zh-CN" altLang="en-US" sz="2000" dirty="0" smtClean="0">
                <a:solidFill>
                  <a:schemeClr val="tx1"/>
                </a:solidFill>
              </a:rPr>
              <a:t>闵行校区陈瑞球楼</a:t>
            </a:r>
            <a:r>
              <a:rPr lang="en-US" altLang="zh-CN" sz="2000" dirty="0" smtClean="0">
                <a:solidFill>
                  <a:schemeClr val="tx1"/>
                </a:solidFill>
              </a:rPr>
              <a:t>328</a:t>
            </a:r>
            <a:r>
              <a:rPr lang="zh-CN" altLang="en-US" sz="2000" dirty="0" smtClean="0">
                <a:solidFill>
                  <a:schemeClr val="tx1"/>
                </a:solidFill>
              </a:rPr>
              <a:t>室、徐汇校区新上院</a:t>
            </a:r>
            <a:r>
              <a:rPr lang="en-US" altLang="zh-CN" sz="2000" dirty="0" smtClean="0">
                <a:solidFill>
                  <a:schemeClr val="tx1"/>
                </a:solidFill>
              </a:rPr>
              <a:t>502</a:t>
            </a:r>
            <a:r>
              <a:rPr lang="zh-CN" altLang="en-US" sz="2000" dirty="0" smtClean="0">
                <a:solidFill>
                  <a:schemeClr val="tx1"/>
                </a:solidFill>
              </a:rPr>
              <a:t>室</a:t>
            </a:r>
          </a:p>
          <a:p>
            <a:pPr marL="342900" indent="-342900">
              <a:lnSpc>
                <a:spcPts val="35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solidFill>
                  <a:schemeClr val="tx1"/>
                </a:solidFill>
              </a:rPr>
              <a:t>提供材料</a:t>
            </a:r>
            <a:endParaRPr lang="zh-CN" altLang="en-US" sz="2000" dirty="0">
              <a:solidFill>
                <a:schemeClr val="tx1"/>
              </a:solidFill>
            </a:endParaRP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zh-CN" altLang="en-US" sz="2000" dirty="0" smtClean="0">
                <a:solidFill>
                  <a:schemeClr val="tx1"/>
                </a:solidFill>
              </a:rPr>
              <a:t>本人带上校园卡（办理英文版带上护照和校园卡），</a:t>
            </a:r>
            <a:r>
              <a:rPr lang="en-US" altLang="zh-CN" sz="2000" dirty="0" smtClean="0">
                <a:solidFill>
                  <a:schemeClr val="tx1"/>
                </a:solidFill>
              </a:rPr>
              <a:t> </a:t>
            </a:r>
            <a:r>
              <a:rPr lang="zh-CN" altLang="en-US" sz="2000" dirty="0" smtClean="0">
                <a:solidFill>
                  <a:schemeClr val="tx1"/>
                </a:solidFill>
              </a:rPr>
              <a:t>无</a:t>
            </a:r>
            <a:r>
              <a:rPr lang="zh-CN" altLang="en-US" sz="2000" dirty="0">
                <a:solidFill>
                  <a:schemeClr val="tx1"/>
                </a:solidFill>
              </a:rPr>
              <a:t>须提供材料，需在研究生信息管理系统内完成以下项目</a:t>
            </a:r>
            <a:r>
              <a:rPr lang="zh-CN" altLang="en-US" sz="2000" dirty="0" smtClean="0">
                <a:solidFill>
                  <a:schemeClr val="tx1"/>
                </a:solidFill>
              </a:rPr>
              <a:t>：</a:t>
            </a:r>
            <a:endParaRPr lang="zh-CN" altLang="en-US" sz="2000" dirty="0">
              <a:solidFill>
                <a:schemeClr val="tx1"/>
              </a:solidFill>
            </a:endParaRP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en-US" altLang="zh-CN" sz="2000" dirty="0">
                <a:solidFill>
                  <a:schemeClr val="tx1"/>
                </a:solidFill>
              </a:rPr>
              <a:t>1</a:t>
            </a:r>
            <a:r>
              <a:rPr lang="zh-CN" altLang="en-US" sz="2000" dirty="0">
                <a:solidFill>
                  <a:schemeClr val="tx1"/>
                </a:solidFill>
              </a:rPr>
              <a:t>、学位论文归档稿已上传</a:t>
            </a:r>
            <a:r>
              <a:rPr lang="zh-CN" altLang="en-US" sz="2000" dirty="0" smtClean="0">
                <a:solidFill>
                  <a:schemeClr val="tx1"/>
                </a:solidFill>
              </a:rPr>
              <a:t>；</a:t>
            </a:r>
            <a:endParaRPr lang="zh-CN" altLang="en-US" sz="2000" dirty="0">
              <a:solidFill>
                <a:schemeClr val="tx1"/>
              </a:solidFill>
            </a:endParaRP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en-US" altLang="zh-CN" sz="2000" dirty="0">
                <a:solidFill>
                  <a:schemeClr val="tx1"/>
                </a:solidFill>
              </a:rPr>
              <a:t>2</a:t>
            </a:r>
            <a:r>
              <a:rPr lang="zh-CN" altLang="en-US" sz="2000" dirty="0">
                <a:solidFill>
                  <a:schemeClr val="tx1"/>
                </a:solidFill>
              </a:rPr>
              <a:t>、所在学院已审核（</a:t>
            </a:r>
            <a:r>
              <a:rPr lang="zh-CN" altLang="en-US" sz="2000" dirty="0">
                <a:solidFill>
                  <a:srgbClr val="FF0000"/>
                </a:solidFill>
              </a:rPr>
              <a:t>学院审核：</a:t>
            </a:r>
            <a:r>
              <a:rPr lang="zh-CN" altLang="en-US" sz="2000" dirty="0" smtClean="0">
                <a:solidFill>
                  <a:srgbClr val="FF0000"/>
                </a:solidFill>
              </a:rPr>
              <a:t>确认答辩结果及上传论文完整</a:t>
            </a:r>
            <a:r>
              <a:rPr lang="zh-CN" altLang="en-US" sz="2000" dirty="0" smtClean="0">
                <a:solidFill>
                  <a:schemeClr val="tx1"/>
                </a:solidFill>
              </a:rPr>
              <a:t>）</a:t>
            </a:r>
            <a:r>
              <a:rPr lang="zh-CN" altLang="en-US" sz="2000" dirty="0">
                <a:solidFill>
                  <a:schemeClr val="tx1"/>
                </a:solidFill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xmlns="" val="258048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456153" y="855239"/>
            <a:ext cx="64807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10000"/>
              </a:lnSpc>
              <a:spcBef>
                <a:spcPct val="20000"/>
              </a:spcBef>
              <a:buSzPct val="120000"/>
              <a:buBlip>
                <a:blip r:embed="rId2"/>
              </a:buBlip>
              <a:defRPr sz="2400" b="1">
                <a:solidFill>
                  <a:srgbClr val="133984"/>
                </a:solidFill>
                <a:latin typeface="Book Antiqua" pitchFamily="18" charset="0"/>
                <a:ea typeface="黑体" pitchFamily="49" charset="-122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buClr>
                <a:srgbClr val="A50021"/>
              </a:buClr>
              <a:buChar char="—"/>
              <a:defRPr sz="2000" b="1">
                <a:solidFill>
                  <a:srgbClr val="133984"/>
                </a:solidFill>
                <a:latin typeface="Book Antiqua" pitchFamily="18" charset="0"/>
                <a:ea typeface="黑体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133984"/>
                </a:solidFill>
                <a:latin typeface="Book Antiqua" pitchFamily="18" charset="0"/>
                <a:ea typeface="黑体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2800" dirty="0" smtClean="0">
                <a:solidFill>
                  <a:srgbClr val="002060"/>
                </a:solidFill>
              </a:rPr>
              <a:t>在校生网上自助申请流程</a:t>
            </a:r>
            <a:r>
              <a:rPr lang="zh-CN" altLang="en-US" sz="2800" dirty="0" smtClean="0">
                <a:solidFill>
                  <a:srgbClr val="002060"/>
                </a:solidFill>
                <a:latin typeface="+mj-ea"/>
                <a:ea typeface="+mj-ea"/>
              </a:rPr>
              <a:t>：</a:t>
            </a:r>
            <a:endParaRPr lang="zh-CN" altLang="en-US" sz="2800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067944" y="184204"/>
            <a:ext cx="50405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10000"/>
              </a:lnSpc>
              <a:spcBef>
                <a:spcPct val="20000"/>
              </a:spcBef>
              <a:buSzPct val="120000"/>
              <a:buBlip>
                <a:blip r:embed="rId2"/>
              </a:buBlip>
              <a:defRPr sz="2400" b="1">
                <a:solidFill>
                  <a:srgbClr val="133984"/>
                </a:solidFill>
                <a:latin typeface="Book Antiqua" pitchFamily="18" charset="0"/>
                <a:ea typeface="黑体" pitchFamily="49" charset="-122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buClr>
                <a:srgbClr val="A50021"/>
              </a:buClr>
              <a:buChar char="—"/>
              <a:defRPr sz="2000" b="1">
                <a:solidFill>
                  <a:srgbClr val="133984"/>
                </a:solidFill>
                <a:latin typeface="Book Antiqua" pitchFamily="18" charset="0"/>
                <a:ea typeface="黑体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133984"/>
                </a:solidFill>
                <a:latin typeface="Book Antiqua" pitchFamily="18" charset="0"/>
                <a:ea typeface="黑体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2800" dirty="0" smtClean="0">
                <a:solidFill>
                  <a:srgbClr val="002060"/>
                </a:solidFill>
              </a:rPr>
              <a:t>二、办理</a:t>
            </a:r>
            <a:r>
              <a:rPr lang="zh-CN" altLang="en-US" sz="2800" dirty="0">
                <a:solidFill>
                  <a:srgbClr val="002060"/>
                </a:solidFill>
              </a:rPr>
              <a:t>各类</a:t>
            </a:r>
            <a:r>
              <a:rPr lang="zh-CN" altLang="en-US" sz="2800" dirty="0" smtClean="0">
                <a:solidFill>
                  <a:srgbClr val="002060"/>
                </a:solidFill>
              </a:rPr>
              <a:t>证明及流程</a:t>
            </a:r>
            <a:endParaRPr lang="zh-CN" altLang="en-US" b="0" dirty="0">
              <a:solidFill>
                <a:srgbClr val="002060"/>
              </a:solidFill>
              <a:latin typeface="+mj-lt"/>
              <a:ea typeface="方正姚体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40" y="1292562"/>
            <a:ext cx="8508032" cy="4606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altLang="zh-CN" sz="2000" dirty="0" smtClean="0">
                <a:solidFill>
                  <a:schemeClr val="tx1"/>
                </a:solidFill>
              </a:rPr>
              <a:t>1</a:t>
            </a:r>
            <a:r>
              <a:rPr lang="zh-CN" altLang="zh-CN" sz="2000" dirty="0">
                <a:solidFill>
                  <a:schemeClr val="tx1"/>
                </a:solidFill>
              </a:rPr>
              <a:t>、网上申请流程</a:t>
            </a:r>
          </a:p>
          <a:p>
            <a:pPr>
              <a:lnSpc>
                <a:spcPts val="3200"/>
              </a:lnSpc>
            </a:pPr>
            <a:r>
              <a:rPr lang="zh-CN" altLang="zh-CN" sz="2000" dirty="0">
                <a:solidFill>
                  <a:schemeClr val="tx1"/>
                </a:solidFill>
              </a:rPr>
              <a:t>（</a:t>
            </a:r>
            <a:r>
              <a:rPr lang="en-US" altLang="zh-CN" sz="2000" dirty="0">
                <a:solidFill>
                  <a:schemeClr val="tx1"/>
                </a:solidFill>
              </a:rPr>
              <a:t>1</a:t>
            </a:r>
            <a:r>
              <a:rPr lang="zh-CN" altLang="zh-CN" sz="2000" dirty="0">
                <a:solidFill>
                  <a:schemeClr val="tx1"/>
                </a:solidFill>
              </a:rPr>
              <a:t>）进入研究生教育管理信息系统</a:t>
            </a:r>
            <a:r>
              <a:rPr lang="en-US" altLang="zh-CN" sz="2000" dirty="0">
                <a:solidFill>
                  <a:schemeClr val="tx1"/>
                </a:solidFill>
              </a:rPr>
              <a:t>(</a:t>
            </a:r>
            <a:r>
              <a:rPr lang="zh-CN" altLang="zh-CN" sz="2000" dirty="0">
                <a:solidFill>
                  <a:schemeClr val="tx1"/>
                </a:solidFill>
              </a:rPr>
              <a:t>研究生院</a:t>
            </a:r>
            <a:r>
              <a:rPr lang="zh-CN" altLang="zh-CN" sz="2000" dirty="0" smtClean="0">
                <a:solidFill>
                  <a:schemeClr val="tx1"/>
                </a:solidFill>
              </a:rPr>
              <a:t>主页</a:t>
            </a:r>
            <a:r>
              <a:rPr lang="en-US" altLang="zh-CN" sz="2000" dirty="0" smtClean="0">
                <a:solidFill>
                  <a:schemeClr val="tx1"/>
                </a:solidFill>
              </a:rPr>
              <a:t> </a:t>
            </a:r>
            <a:r>
              <a:rPr lang="zh-CN" altLang="en-US" sz="2000" dirty="0" smtClean="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rPr>
              <a:t>→ </a:t>
            </a:r>
            <a:r>
              <a:rPr lang="zh-CN" altLang="zh-CN" sz="2000" dirty="0" smtClean="0">
                <a:solidFill>
                  <a:schemeClr val="tx1"/>
                </a:solidFill>
              </a:rPr>
              <a:t>学生</a:t>
            </a:r>
            <a:r>
              <a:rPr lang="en-US" altLang="zh-CN" sz="2000" dirty="0" smtClean="0">
                <a:solidFill>
                  <a:schemeClr val="tx1"/>
                </a:solidFill>
              </a:rPr>
              <a:t>/</a:t>
            </a:r>
            <a:r>
              <a:rPr lang="zh-CN" altLang="zh-CN" sz="2000" dirty="0">
                <a:solidFill>
                  <a:schemeClr val="tx1"/>
                </a:solidFill>
              </a:rPr>
              <a:t>教师登录（老系统</a:t>
            </a:r>
            <a:r>
              <a:rPr lang="zh-CN" altLang="zh-CN" sz="2000" dirty="0" smtClean="0">
                <a:solidFill>
                  <a:schemeClr val="tx1"/>
                </a:solidFill>
              </a:rPr>
              <a:t>）</a:t>
            </a:r>
            <a:r>
              <a:rPr lang="zh-CN" altLang="en-US" sz="2000" dirty="0">
                <a:solidFill>
                  <a:schemeClr val="tx1"/>
                </a:solidFill>
              </a:rPr>
              <a:t> → </a:t>
            </a:r>
            <a:r>
              <a:rPr lang="zh-CN" altLang="en-US" sz="2000" dirty="0" smtClean="0">
                <a:solidFill>
                  <a:schemeClr val="tx1"/>
                </a:solidFill>
              </a:rPr>
              <a:t> </a:t>
            </a:r>
            <a:r>
              <a:rPr lang="en-US" altLang="zh-CN" sz="2000" dirty="0" err="1" smtClean="0">
                <a:solidFill>
                  <a:schemeClr val="tx1"/>
                </a:solidFill>
              </a:rPr>
              <a:t>jAccount</a:t>
            </a:r>
            <a:r>
              <a:rPr lang="zh-CN" altLang="zh-CN" sz="2000" dirty="0">
                <a:solidFill>
                  <a:schemeClr val="tx1"/>
                </a:solidFill>
              </a:rPr>
              <a:t>登陆</a:t>
            </a:r>
            <a:r>
              <a:rPr lang="en-US" altLang="zh-CN" sz="2000" dirty="0">
                <a:solidFill>
                  <a:schemeClr val="tx1"/>
                </a:solidFill>
              </a:rPr>
              <a:t>)</a:t>
            </a:r>
            <a:r>
              <a:rPr lang="zh-CN" altLang="zh-CN" sz="2000" dirty="0" smtClean="0">
                <a:solidFill>
                  <a:schemeClr val="tx1"/>
                </a:solidFill>
              </a:rPr>
              <a:t>；</a:t>
            </a:r>
            <a:endParaRPr lang="en-US" altLang="zh-CN" sz="2000" dirty="0" smtClean="0">
              <a:solidFill>
                <a:schemeClr val="tx1"/>
              </a:solidFill>
            </a:endParaRPr>
          </a:p>
          <a:p>
            <a:pPr>
              <a:lnSpc>
                <a:spcPts val="3200"/>
              </a:lnSpc>
            </a:pPr>
            <a:r>
              <a:rPr lang="zh-CN" altLang="zh-CN" sz="2000" dirty="0" smtClean="0">
                <a:solidFill>
                  <a:schemeClr val="tx1"/>
                </a:solidFill>
              </a:rPr>
              <a:t>（</a:t>
            </a:r>
            <a:r>
              <a:rPr lang="en-US" altLang="zh-CN" sz="2000" dirty="0" smtClean="0">
                <a:solidFill>
                  <a:schemeClr val="tx1"/>
                </a:solidFill>
              </a:rPr>
              <a:t>2</a:t>
            </a:r>
            <a:r>
              <a:rPr lang="zh-CN" altLang="zh-CN" sz="2000" dirty="0" smtClean="0">
                <a:solidFill>
                  <a:schemeClr val="tx1"/>
                </a:solidFill>
              </a:rPr>
              <a:t>）</a:t>
            </a:r>
            <a:r>
              <a:rPr lang="zh-CN" altLang="zh-CN" sz="2000" dirty="0">
                <a:solidFill>
                  <a:schemeClr val="tx1"/>
                </a:solidFill>
              </a:rPr>
              <a:t>左侧“我的菜单”，选择“自助服务”，点击“预约申请”；</a:t>
            </a:r>
          </a:p>
          <a:p>
            <a:pPr>
              <a:lnSpc>
                <a:spcPts val="3200"/>
              </a:lnSpc>
            </a:pPr>
            <a:r>
              <a:rPr lang="zh-CN" altLang="zh-CN" sz="2000" dirty="0" smtClean="0">
                <a:solidFill>
                  <a:schemeClr val="tx1"/>
                </a:solidFill>
              </a:rPr>
              <a:t>（</a:t>
            </a:r>
            <a:r>
              <a:rPr lang="en-US" altLang="zh-CN" sz="2000" dirty="0" smtClean="0">
                <a:solidFill>
                  <a:schemeClr val="tx1"/>
                </a:solidFill>
              </a:rPr>
              <a:t>3</a:t>
            </a:r>
            <a:r>
              <a:rPr lang="zh-CN" altLang="zh-CN" sz="2000" dirty="0" smtClean="0">
                <a:solidFill>
                  <a:schemeClr val="tx1"/>
                </a:solidFill>
              </a:rPr>
              <a:t>）</a:t>
            </a:r>
            <a:r>
              <a:rPr lang="zh-CN" altLang="zh-CN" sz="2000" dirty="0">
                <a:solidFill>
                  <a:schemeClr val="tx1"/>
                </a:solidFill>
              </a:rPr>
              <a:t>在“预约申请”下点击选择你需要的打印项目，填写“打印份数”及“申请理由”后，点击“提交订单”；</a:t>
            </a:r>
          </a:p>
          <a:p>
            <a:pPr>
              <a:lnSpc>
                <a:spcPts val="3200"/>
              </a:lnSpc>
            </a:pPr>
            <a:r>
              <a:rPr lang="zh-CN" altLang="zh-CN" sz="2000" dirty="0" smtClean="0">
                <a:solidFill>
                  <a:schemeClr val="tx1"/>
                </a:solidFill>
              </a:rPr>
              <a:t>（</a:t>
            </a:r>
            <a:r>
              <a:rPr lang="en-US" altLang="zh-CN" sz="2000" dirty="0" smtClean="0">
                <a:solidFill>
                  <a:schemeClr val="tx1"/>
                </a:solidFill>
              </a:rPr>
              <a:t>4</a:t>
            </a:r>
            <a:r>
              <a:rPr lang="zh-CN" altLang="zh-CN" sz="2000" dirty="0" smtClean="0">
                <a:solidFill>
                  <a:schemeClr val="tx1"/>
                </a:solidFill>
              </a:rPr>
              <a:t>）</a:t>
            </a:r>
            <a:r>
              <a:rPr lang="zh-CN" altLang="zh-CN" sz="2000" dirty="0">
                <a:solidFill>
                  <a:schemeClr val="tx1"/>
                </a:solidFill>
              </a:rPr>
              <a:t>点击“支付”进入支付界面，选择付款方式：“微信支付”或“银行卡”，并选择“是否修改缴费单位名称”</a:t>
            </a:r>
            <a:r>
              <a:rPr lang="zh-CN" altLang="zh-CN" sz="2000" dirty="0" smtClean="0">
                <a:solidFill>
                  <a:schemeClr val="tx1"/>
                </a:solidFill>
              </a:rPr>
              <a:t>，</a:t>
            </a:r>
            <a:r>
              <a:rPr lang="zh-CN" altLang="en-US" sz="2000" dirty="0" smtClean="0">
                <a:solidFill>
                  <a:schemeClr val="tx1"/>
                </a:solidFill>
              </a:rPr>
              <a:t>选择“否”，</a:t>
            </a:r>
            <a:r>
              <a:rPr lang="zh-CN" altLang="zh-CN" sz="2000" dirty="0" smtClean="0">
                <a:solidFill>
                  <a:schemeClr val="tx1"/>
                </a:solidFill>
              </a:rPr>
              <a:t>点击</a:t>
            </a:r>
            <a:r>
              <a:rPr lang="zh-CN" altLang="en-US" sz="2000" dirty="0" smtClean="0">
                <a:solidFill>
                  <a:schemeClr val="tx1"/>
                </a:solidFill>
              </a:rPr>
              <a:t>“</a:t>
            </a:r>
            <a:r>
              <a:rPr lang="zh-CN" altLang="zh-CN" sz="2000" dirty="0" smtClean="0">
                <a:solidFill>
                  <a:schemeClr val="tx1"/>
                </a:solidFill>
              </a:rPr>
              <a:t>下一步 </a:t>
            </a:r>
            <a:r>
              <a:rPr lang="en-US" altLang="zh-CN" sz="2000" dirty="0" smtClean="0">
                <a:solidFill>
                  <a:schemeClr val="tx1"/>
                </a:solidFill>
              </a:rPr>
              <a:t>”</a:t>
            </a:r>
            <a:r>
              <a:rPr lang="zh-CN" altLang="zh-CN" sz="2000" dirty="0">
                <a:solidFill>
                  <a:schemeClr val="tx1"/>
                </a:solidFill>
              </a:rPr>
              <a:t>，完成</a:t>
            </a:r>
            <a:r>
              <a:rPr lang="zh-CN" altLang="zh-CN" sz="2000" dirty="0" smtClean="0">
                <a:solidFill>
                  <a:schemeClr val="tx1"/>
                </a:solidFill>
              </a:rPr>
              <a:t>支付</a:t>
            </a:r>
            <a:r>
              <a:rPr lang="zh-CN" altLang="en-US" sz="2000" dirty="0" smtClean="0">
                <a:solidFill>
                  <a:schemeClr val="tx1"/>
                </a:solidFill>
              </a:rPr>
              <a:t>；</a:t>
            </a:r>
            <a:endParaRPr lang="en-US" altLang="zh-CN" sz="2000" dirty="0" smtClean="0">
              <a:solidFill>
                <a:schemeClr val="tx1"/>
              </a:solidFill>
            </a:endParaRPr>
          </a:p>
          <a:p>
            <a:pPr>
              <a:lnSpc>
                <a:spcPts val="3200"/>
              </a:lnSpc>
            </a:pPr>
            <a:r>
              <a:rPr lang="zh-CN" altLang="zh-CN" sz="2000" dirty="0" smtClean="0">
                <a:solidFill>
                  <a:schemeClr val="tx1"/>
                </a:solidFill>
              </a:rPr>
              <a:t>（</a:t>
            </a:r>
            <a:r>
              <a:rPr lang="en-US" altLang="zh-CN" sz="2000" dirty="0" smtClean="0">
                <a:solidFill>
                  <a:schemeClr val="tx1"/>
                </a:solidFill>
              </a:rPr>
              <a:t>5</a:t>
            </a:r>
            <a:r>
              <a:rPr lang="zh-CN" altLang="zh-CN" sz="2000" dirty="0" smtClean="0">
                <a:solidFill>
                  <a:schemeClr val="tx1"/>
                </a:solidFill>
              </a:rPr>
              <a:t>）支付</a:t>
            </a:r>
            <a:r>
              <a:rPr lang="zh-CN" altLang="zh-CN" sz="2000" dirty="0">
                <a:solidFill>
                  <a:schemeClr val="tx1"/>
                </a:solidFill>
              </a:rPr>
              <a:t>完成后，返回申请界面，选择“历史申请记录”，在申请记录右侧点击“刷新”，确认“支付状态”为“已完成支付”，完成申请</a:t>
            </a:r>
            <a:r>
              <a:rPr lang="zh-CN" altLang="zh-CN" sz="2000" dirty="0" smtClean="0">
                <a:solidFill>
                  <a:schemeClr val="tx1"/>
                </a:solidFill>
              </a:rPr>
              <a:t>。</a:t>
            </a:r>
            <a:endParaRPr lang="zh-CN" altLang="zh-CN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649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539552" y="1052736"/>
            <a:ext cx="61411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10000"/>
              </a:lnSpc>
              <a:spcBef>
                <a:spcPct val="20000"/>
              </a:spcBef>
              <a:buSzPct val="120000"/>
              <a:buBlip>
                <a:blip r:embed="rId2"/>
              </a:buBlip>
              <a:defRPr sz="2400" b="1">
                <a:solidFill>
                  <a:srgbClr val="133984"/>
                </a:solidFill>
                <a:latin typeface="Book Antiqua" pitchFamily="18" charset="0"/>
                <a:ea typeface="黑体" pitchFamily="49" charset="-122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buClr>
                <a:srgbClr val="A50021"/>
              </a:buClr>
              <a:buChar char="—"/>
              <a:defRPr sz="2000" b="1">
                <a:solidFill>
                  <a:srgbClr val="133984"/>
                </a:solidFill>
                <a:latin typeface="Book Antiqua" pitchFamily="18" charset="0"/>
                <a:ea typeface="黑体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133984"/>
                </a:solidFill>
                <a:latin typeface="Book Antiqua" pitchFamily="18" charset="0"/>
                <a:ea typeface="黑体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2800" dirty="0" smtClean="0">
                <a:solidFill>
                  <a:srgbClr val="002060"/>
                </a:solidFill>
              </a:rPr>
              <a:t>在校生自助打印流程</a:t>
            </a:r>
            <a:r>
              <a:rPr lang="zh-CN" altLang="en-US" sz="2800" dirty="0" smtClean="0">
                <a:solidFill>
                  <a:srgbClr val="002060"/>
                </a:solidFill>
                <a:latin typeface="+mj-ea"/>
                <a:ea typeface="+mj-ea"/>
              </a:rPr>
              <a:t>：</a:t>
            </a:r>
            <a:endParaRPr lang="zh-CN" altLang="en-US" sz="2800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067944" y="241484"/>
            <a:ext cx="50405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10000"/>
              </a:lnSpc>
              <a:spcBef>
                <a:spcPct val="20000"/>
              </a:spcBef>
              <a:buSzPct val="120000"/>
              <a:buBlip>
                <a:blip r:embed="rId2"/>
              </a:buBlip>
              <a:defRPr sz="2400" b="1">
                <a:solidFill>
                  <a:srgbClr val="133984"/>
                </a:solidFill>
                <a:latin typeface="Book Antiqua" pitchFamily="18" charset="0"/>
                <a:ea typeface="黑体" pitchFamily="49" charset="-122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buClr>
                <a:srgbClr val="A50021"/>
              </a:buClr>
              <a:buChar char="—"/>
              <a:defRPr sz="2000" b="1">
                <a:solidFill>
                  <a:srgbClr val="133984"/>
                </a:solidFill>
                <a:latin typeface="Book Antiqua" pitchFamily="18" charset="0"/>
                <a:ea typeface="黑体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133984"/>
                </a:solidFill>
                <a:latin typeface="Book Antiqua" pitchFamily="18" charset="0"/>
                <a:ea typeface="黑体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2800" dirty="0" smtClean="0">
                <a:solidFill>
                  <a:srgbClr val="002060"/>
                </a:solidFill>
              </a:rPr>
              <a:t>二、办理</a:t>
            </a:r>
            <a:r>
              <a:rPr lang="zh-CN" altLang="en-US" sz="2800" dirty="0">
                <a:solidFill>
                  <a:srgbClr val="002060"/>
                </a:solidFill>
              </a:rPr>
              <a:t>各类</a:t>
            </a:r>
            <a:r>
              <a:rPr lang="zh-CN" altLang="en-US" sz="2800" dirty="0" smtClean="0">
                <a:solidFill>
                  <a:srgbClr val="002060"/>
                </a:solidFill>
              </a:rPr>
              <a:t>证明及流程</a:t>
            </a:r>
            <a:endParaRPr lang="zh-CN" altLang="en-US" b="0" dirty="0">
              <a:solidFill>
                <a:srgbClr val="002060"/>
              </a:solidFill>
              <a:latin typeface="+mj-lt"/>
              <a:ea typeface="方正姚体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0472" y="1700808"/>
            <a:ext cx="78599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tx1"/>
                </a:solidFill>
              </a:rPr>
              <a:t>完成</a:t>
            </a:r>
            <a:r>
              <a:rPr lang="zh-CN" altLang="zh-CN" sz="2000" dirty="0" smtClean="0">
                <a:solidFill>
                  <a:schemeClr val="tx1"/>
                </a:solidFill>
              </a:rPr>
              <a:t>网上申请</a:t>
            </a:r>
            <a:endParaRPr lang="en-US" altLang="zh-CN" sz="20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zh-CN" sz="2000" dirty="0" smtClean="0">
                <a:solidFill>
                  <a:schemeClr val="tx1"/>
                </a:solidFill>
              </a:rPr>
              <a:t>（</a:t>
            </a:r>
            <a:r>
              <a:rPr lang="en-US" altLang="zh-CN" sz="2000" dirty="0">
                <a:solidFill>
                  <a:schemeClr val="tx1"/>
                </a:solidFill>
              </a:rPr>
              <a:t>1</a:t>
            </a:r>
            <a:r>
              <a:rPr lang="zh-CN" altLang="zh-CN" sz="2000" dirty="0">
                <a:solidFill>
                  <a:schemeClr val="tx1"/>
                </a:solidFill>
              </a:rPr>
              <a:t>）在自助打印机上选择</a:t>
            </a:r>
            <a:r>
              <a:rPr lang="en-US" altLang="zh-CN" sz="2000" dirty="0" err="1">
                <a:solidFill>
                  <a:schemeClr val="tx1"/>
                </a:solidFill>
              </a:rPr>
              <a:t>jAccount</a:t>
            </a:r>
            <a:r>
              <a:rPr lang="zh-CN" altLang="zh-CN" sz="2000" dirty="0">
                <a:solidFill>
                  <a:schemeClr val="tx1"/>
                </a:solidFill>
              </a:rPr>
              <a:t>账号登陆或者身份证登陆</a:t>
            </a:r>
            <a:r>
              <a:rPr lang="en-US" altLang="zh-CN" sz="2000" dirty="0">
                <a:solidFill>
                  <a:schemeClr val="tx1"/>
                </a:solidFill>
              </a:rPr>
              <a:t>(</a:t>
            </a:r>
            <a:r>
              <a:rPr lang="zh-CN" altLang="zh-CN" sz="2000" dirty="0">
                <a:solidFill>
                  <a:schemeClr val="tx1"/>
                </a:solidFill>
              </a:rPr>
              <a:t>如果选择身份证登陆，在自助打印机左侧刷卡区刷身份证，听到滴声后，登陆成功</a:t>
            </a:r>
            <a:r>
              <a:rPr lang="en-US" altLang="zh-CN" sz="2000" dirty="0">
                <a:solidFill>
                  <a:schemeClr val="tx1"/>
                </a:solidFill>
              </a:rPr>
              <a:t>)</a:t>
            </a:r>
            <a:r>
              <a:rPr lang="zh-CN" altLang="zh-CN" sz="2000" dirty="0">
                <a:solidFill>
                  <a:schemeClr val="tx1"/>
                </a:solidFill>
              </a:rPr>
              <a:t>；</a:t>
            </a:r>
          </a:p>
          <a:p>
            <a:pPr>
              <a:lnSpc>
                <a:spcPct val="150000"/>
              </a:lnSpc>
            </a:pPr>
            <a:r>
              <a:rPr lang="zh-CN" altLang="zh-CN" sz="2000" dirty="0">
                <a:solidFill>
                  <a:schemeClr val="tx1"/>
                </a:solidFill>
              </a:rPr>
              <a:t>（</a:t>
            </a:r>
            <a:r>
              <a:rPr lang="en-US" altLang="zh-CN" sz="2000" dirty="0">
                <a:solidFill>
                  <a:schemeClr val="tx1"/>
                </a:solidFill>
              </a:rPr>
              <a:t>2</a:t>
            </a:r>
            <a:r>
              <a:rPr lang="zh-CN" altLang="zh-CN" sz="2000" dirty="0">
                <a:solidFill>
                  <a:schemeClr val="tx1"/>
                </a:solidFill>
              </a:rPr>
              <a:t>）登陆成功后，点击需要</a:t>
            </a:r>
            <a:r>
              <a:rPr lang="zh-CN" altLang="zh-CN" sz="2000" dirty="0" smtClean="0">
                <a:solidFill>
                  <a:schemeClr val="tx1"/>
                </a:solidFill>
              </a:rPr>
              <a:t>打印条目</a:t>
            </a:r>
            <a:r>
              <a:rPr lang="zh-CN" altLang="zh-CN" sz="2000" dirty="0">
                <a:solidFill>
                  <a:schemeClr val="tx1"/>
                </a:solidFill>
              </a:rPr>
              <a:t>右侧的打印机图标，进入打印预览界面，点击下一步后，确认打印，自助打印机开始打印；</a:t>
            </a:r>
          </a:p>
          <a:p>
            <a:pPr>
              <a:lnSpc>
                <a:spcPct val="150000"/>
              </a:lnSpc>
            </a:pPr>
            <a:r>
              <a:rPr lang="zh-CN" altLang="zh-CN" sz="2000" dirty="0">
                <a:solidFill>
                  <a:schemeClr val="tx1"/>
                </a:solidFill>
              </a:rPr>
              <a:t>（</a:t>
            </a:r>
            <a:r>
              <a:rPr lang="en-US" altLang="zh-CN" sz="2000" dirty="0">
                <a:solidFill>
                  <a:schemeClr val="tx1"/>
                </a:solidFill>
              </a:rPr>
              <a:t>3</a:t>
            </a:r>
            <a:r>
              <a:rPr lang="zh-CN" altLang="zh-CN" sz="2000" dirty="0">
                <a:solidFill>
                  <a:schemeClr val="tx1"/>
                </a:solidFill>
              </a:rPr>
              <a:t>）打印操作完成后，点击右下角退出登陆，确认注销帐号即可</a:t>
            </a:r>
            <a:r>
              <a:rPr lang="zh-CN" altLang="zh-CN" sz="2000" dirty="0" smtClean="0">
                <a:solidFill>
                  <a:schemeClr val="tx1"/>
                </a:solidFill>
              </a:rPr>
              <a:t>。</a:t>
            </a:r>
            <a:endParaRPr lang="zh-CN" alt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943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663129" y="1105580"/>
            <a:ext cx="61411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10000"/>
              </a:lnSpc>
              <a:spcBef>
                <a:spcPct val="20000"/>
              </a:spcBef>
              <a:buSzPct val="120000"/>
              <a:buBlip>
                <a:blip r:embed="rId2"/>
              </a:buBlip>
              <a:defRPr sz="2400" b="1">
                <a:solidFill>
                  <a:srgbClr val="133984"/>
                </a:solidFill>
                <a:latin typeface="Book Antiqua" pitchFamily="18" charset="0"/>
                <a:ea typeface="黑体" pitchFamily="49" charset="-122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buClr>
                <a:srgbClr val="A50021"/>
              </a:buClr>
              <a:buChar char="—"/>
              <a:defRPr sz="2000" b="1">
                <a:solidFill>
                  <a:srgbClr val="133984"/>
                </a:solidFill>
                <a:latin typeface="Book Antiqua" pitchFamily="18" charset="0"/>
                <a:ea typeface="黑体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133984"/>
                </a:solidFill>
                <a:latin typeface="Book Antiqua" pitchFamily="18" charset="0"/>
                <a:ea typeface="黑体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2800" dirty="0" smtClean="0">
                <a:solidFill>
                  <a:srgbClr val="002060"/>
                </a:solidFill>
              </a:rPr>
              <a:t>在校研究生自助打印地点</a:t>
            </a:r>
            <a:r>
              <a:rPr lang="zh-CN" altLang="en-US" sz="2800" dirty="0" smtClean="0">
                <a:solidFill>
                  <a:srgbClr val="002060"/>
                </a:solidFill>
                <a:latin typeface="+mj-ea"/>
                <a:ea typeface="+mj-ea"/>
              </a:rPr>
              <a:t>：</a:t>
            </a:r>
            <a:endParaRPr lang="zh-CN" altLang="en-US" sz="2800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067944" y="241484"/>
            <a:ext cx="50405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10000"/>
              </a:lnSpc>
              <a:spcBef>
                <a:spcPct val="20000"/>
              </a:spcBef>
              <a:buSzPct val="120000"/>
              <a:buBlip>
                <a:blip r:embed="rId2"/>
              </a:buBlip>
              <a:defRPr sz="2400" b="1">
                <a:solidFill>
                  <a:srgbClr val="133984"/>
                </a:solidFill>
                <a:latin typeface="Book Antiqua" pitchFamily="18" charset="0"/>
                <a:ea typeface="黑体" pitchFamily="49" charset="-122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buClr>
                <a:srgbClr val="A50021"/>
              </a:buClr>
              <a:buChar char="—"/>
              <a:defRPr sz="2000" b="1">
                <a:solidFill>
                  <a:srgbClr val="133984"/>
                </a:solidFill>
                <a:latin typeface="Book Antiqua" pitchFamily="18" charset="0"/>
                <a:ea typeface="黑体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133984"/>
                </a:solidFill>
                <a:latin typeface="Book Antiqua" pitchFamily="18" charset="0"/>
                <a:ea typeface="黑体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2800" dirty="0" smtClean="0">
                <a:solidFill>
                  <a:srgbClr val="002060"/>
                </a:solidFill>
              </a:rPr>
              <a:t>二、办理</a:t>
            </a:r>
            <a:r>
              <a:rPr lang="zh-CN" altLang="en-US" sz="2800" dirty="0">
                <a:solidFill>
                  <a:srgbClr val="002060"/>
                </a:solidFill>
              </a:rPr>
              <a:t>各类</a:t>
            </a:r>
            <a:r>
              <a:rPr lang="zh-CN" altLang="en-US" sz="2800" dirty="0" smtClean="0">
                <a:solidFill>
                  <a:srgbClr val="002060"/>
                </a:solidFill>
              </a:rPr>
              <a:t>证明及流程</a:t>
            </a:r>
            <a:endParaRPr lang="zh-CN" altLang="en-US" b="0" dirty="0">
              <a:solidFill>
                <a:srgbClr val="002060"/>
              </a:solidFill>
              <a:latin typeface="+mj-lt"/>
              <a:ea typeface="方正姚体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1772817"/>
            <a:ext cx="7992888" cy="3727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2000" dirty="0" smtClean="0">
                <a:solidFill>
                  <a:schemeClr val="tx1"/>
                </a:solidFill>
              </a:rPr>
              <a:t>闵行校区研究生</a:t>
            </a:r>
            <a:r>
              <a:rPr lang="zh-CN" altLang="zh-CN" sz="2000" dirty="0" smtClean="0">
                <a:solidFill>
                  <a:schemeClr val="tx1"/>
                </a:solidFill>
              </a:rPr>
              <a:t>自助</a:t>
            </a:r>
            <a:r>
              <a:rPr lang="zh-CN" altLang="zh-CN" sz="2000" dirty="0">
                <a:solidFill>
                  <a:schemeClr val="tx1"/>
                </a:solidFill>
              </a:rPr>
              <a:t>打印地</a:t>
            </a:r>
            <a:r>
              <a:rPr lang="zh-CN" altLang="zh-CN" sz="2000" dirty="0" smtClean="0">
                <a:solidFill>
                  <a:schemeClr val="tx1"/>
                </a:solidFill>
              </a:rPr>
              <a:t>点</a:t>
            </a:r>
            <a:r>
              <a:rPr lang="zh-CN" altLang="en-US" sz="2000" dirty="0" smtClean="0">
                <a:solidFill>
                  <a:schemeClr val="tx1"/>
                </a:solidFill>
              </a:rPr>
              <a:t>：</a:t>
            </a:r>
            <a:endParaRPr lang="en-US" altLang="zh-CN" sz="20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tx1"/>
                </a:solidFill>
              </a:rPr>
              <a:t>闵行校区</a:t>
            </a:r>
            <a:r>
              <a:rPr lang="zh-CN" altLang="zh-CN" sz="2000" dirty="0" smtClean="0">
                <a:solidFill>
                  <a:schemeClr val="tx1"/>
                </a:solidFill>
              </a:rPr>
              <a:t>陈</a:t>
            </a:r>
            <a:r>
              <a:rPr lang="zh-CN" altLang="zh-CN" sz="2000" dirty="0">
                <a:solidFill>
                  <a:schemeClr val="tx1"/>
                </a:solidFill>
              </a:rPr>
              <a:t>瑞球楼</a:t>
            </a:r>
            <a:r>
              <a:rPr lang="en-US" altLang="zh-CN" sz="2000" dirty="0">
                <a:solidFill>
                  <a:schemeClr val="tx1"/>
                </a:solidFill>
              </a:rPr>
              <a:t>328</a:t>
            </a:r>
            <a:r>
              <a:rPr lang="zh-CN" altLang="zh-CN" sz="2000" dirty="0">
                <a:solidFill>
                  <a:schemeClr val="tx1"/>
                </a:solidFill>
              </a:rPr>
              <a:t>室门口</a:t>
            </a:r>
            <a:r>
              <a:rPr lang="zh-CN" altLang="zh-CN" sz="2000" dirty="0" smtClean="0">
                <a:solidFill>
                  <a:schemeClr val="tx1"/>
                </a:solidFill>
              </a:rPr>
              <a:t>西侧</a:t>
            </a:r>
            <a:endParaRPr lang="en-US" altLang="zh-CN" sz="20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20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2000" dirty="0" smtClean="0">
                <a:solidFill>
                  <a:schemeClr val="tx1"/>
                </a:solidFill>
              </a:rPr>
              <a:t>徐汇校区研究生</a:t>
            </a:r>
            <a:r>
              <a:rPr lang="zh-CN" altLang="zh-CN" sz="2000" dirty="0" smtClean="0">
                <a:solidFill>
                  <a:schemeClr val="tx1"/>
                </a:solidFill>
              </a:rPr>
              <a:t>自助打印地点</a:t>
            </a:r>
            <a:r>
              <a:rPr lang="zh-CN" altLang="en-US" sz="2000" dirty="0" smtClean="0">
                <a:solidFill>
                  <a:schemeClr val="tx1"/>
                </a:solidFill>
              </a:rPr>
              <a:t>：</a:t>
            </a:r>
            <a:endParaRPr lang="en-US" altLang="zh-CN" sz="20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tx1"/>
                </a:solidFill>
              </a:rPr>
              <a:t>徐汇校区学生服务中心（法学院东侧）</a:t>
            </a:r>
            <a:endParaRPr lang="en-US" altLang="zh-CN" sz="20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20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2000" dirty="0" smtClean="0">
                <a:solidFill>
                  <a:schemeClr val="tx1"/>
                </a:solidFill>
              </a:rPr>
              <a:t>医学院研究生</a:t>
            </a:r>
            <a:r>
              <a:rPr lang="zh-CN" altLang="zh-CN" sz="2000" dirty="0" smtClean="0">
                <a:solidFill>
                  <a:schemeClr val="tx1"/>
                </a:solidFill>
              </a:rPr>
              <a:t>自助打印地点</a:t>
            </a:r>
            <a:r>
              <a:rPr lang="zh-CN" altLang="en-US" sz="2000" dirty="0" smtClean="0">
                <a:solidFill>
                  <a:schemeClr val="tx1"/>
                </a:solidFill>
              </a:rPr>
              <a:t>：</a:t>
            </a:r>
            <a:endParaRPr lang="en-US" altLang="zh-CN" sz="20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tx1"/>
                </a:solidFill>
              </a:rPr>
              <a:t>医学院研究生分院设有自助打印点，具体由医学院通知</a:t>
            </a:r>
            <a:endParaRPr lang="zh-CN" alt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943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研究生院研究生教育服务中心">
  <a:themeElements>
    <a:clrScheme name="中国发展论坛张杰校长报告07093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中国发展论坛张杰校长报告070930">
      <a:majorFont>
        <a:latin typeface="黑体"/>
        <a:ea typeface="黑体"/>
        <a:cs typeface=""/>
      </a:majorFont>
      <a:minorFont>
        <a:latin typeface="黑体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AEAEA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1"/>
          </a:outerShdw>
        </a:effectLst>
      </a:spPr>
      <a:bodyPr vert="horz" wrap="square" lIns="91440" tIns="54000" rIns="91440" bIns="45720" numCol="1" anchor="t" anchorCtr="1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25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anose="02020603050405020304" pitchFamily="18" charset="0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AEAEA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1"/>
          </a:outerShdw>
        </a:effectLst>
      </a:spPr>
      <a:bodyPr vert="horz" wrap="square" lIns="91440" tIns="54000" rIns="91440" bIns="45720" numCol="1" anchor="t" anchorCtr="1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25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anose="02020603050405020304" pitchFamily="18" charset="0"/>
            <a:ea typeface="黑体" panose="02010609060101010101" pitchFamily="49" charset="-122"/>
          </a:defRPr>
        </a:defPPr>
      </a:lstStyle>
    </a:lnDef>
  </a:objectDefaults>
  <a:extraClrSchemeLst>
    <a:extraClrScheme>
      <a:clrScheme name="中国发展论坛张杰校长报告07093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中国发展论坛张杰校长报告07093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中国发展论坛张杰校长报告07093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中国发展论坛张杰校长报告07093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中国发展论坛张杰校长报告07093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中国发展论坛张杰校长报告07093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中国发展论坛张杰校长报告07093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中国发展论坛张杰校长报告07093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中国发展论坛张杰校长报告07093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中国发展论坛张杰校长报告07093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中国发展论坛张杰校长报告07093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中国发展论坛张杰校长报告07093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研究生院研究生教育服务中心展示">
  <a:themeElements>
    <a:clrScheme name="1_中国发展论坛张杰校长报告07093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中国发展论坛张杰校长报告070930">
      <a:majorFont>
        <a:latin typeface="黑体"/>
        <a:ea typeface="黑体"/>
        <a:cs typeface=""/>
      </a:majorFont>
      <a:minorFont>
        <a:latin typeface="黑体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AEAEA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1"/>
          </a:outerShdw>
        </a:effectLst>
      </a:spPr>
      <a:bodyPr vert="horz" wrap="square" lIns="91440" tIns="54000" rIns="91440" bIns="45720" numCol="1" anchor="t" anchorCtr="1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25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anose="02020603050405020304" pitchFamily="18" charset="0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AEAEA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1"/>
          </a:outerShdw>
        </a:effectLst>
      </a:spPr>
      <a:bodyPr vert="horz" wrap="square" lIns="91440" tIns="54000" rIns="91440" bIns="45720" numCol="1" anchor="t" anchorCtr="1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25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anose="02020603050405020304" pitchFamily="18" charset="0"/>
            <a:ea typeface="黑体" panose="02010609060101010101" pitchFamily="49" charset="-122"/>
          </a:defRPr>
        </a:defPPr>
      </a:lstStyle>
    </a:lnDef>
  </a:objectDefaults>
  <a:extraClrSchemeLst>
    <a:extraClrScheme>
      <a:clrScheme name="1_中国发展论坛张杰校长报告07093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中国发展论坛张杰校长报告07093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中国发展论坛张杰校长报告07093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中国发展论坛张杰校长报告07093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中国发展论坛张杰校长报告07093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中国发展论坛张杰校长报告07093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中国发展论坛张杰校长报告07093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中国发展论坛张杰校长报告07093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中国发展论坛张杰校长报告07093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中国发展论坛张杰校长报告07093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中国发展论坛张杰校长报告07093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中国发展论坛张杰校长报告07093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</TotalTime>
  <Words>1416</Words>
  <Application>Microsoft Office PowerPoint</Application>
  <PresentationFormat>全屏显示(4:3)</PresentationFormat>
  <Paragraphs>115</Paragraphs>
  <Slides>11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研究生院研究生教育服务中心</vt:lpstr>
      <vt:lpstr>研究生院研究生教育服务中心展示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Company>sjtu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加强研究型大学建设，提升高校国际竞争力  ——中国发展论坛上海交通大学校长的发言</dc:title>
  <dc:creator>hanqi</dc:creator>
  <cp:lastModifiedBy>Administrator</cp:lastModifiedBy>
  <cp:revision>3249</cp:revision>
  <dcterms:created xsi:type="dcterms:W3CDTF">2007-10-04T06:04:00Z</dcterms:created>
  <dcterms:modified xsi:type="dcterms:W3CDTF">2021-04-29T08:43:19Z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2052-10.1.0.6065</vt:lpwstr>
  </property>
</Properties>
</file>